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66"/>
  </p:notesMasterIdLst>
  <p:sldIdLst>
    <p:sldId id="256" r:id="rId3"/>
    <p:sldId id="418" r:id="rId4"/>
    <p:sldId id="492" r:id="rId5"/>
    <p:sldId id="496" r:id="rId6"/>
    <p:sldId id="510" r:id="rId7"/>
    <p:sldId id="509" r:id="rId8"/>
    <p:sldId id="511" r:id="rId9"/>
    <p:sldId id="513" r:id="rId10"/>
    <p:sldId id="516" r:id="rId11"/>
    <p:sldId id="515" r:id="rId12"/>
    <p:sldId id="517" r:id="rId13"/>
    <p:sldId id="518" r:id="rId14"/>
    <p:sldId id="514" r:id="rId15"/>
    <p:sldId id="519" r:id="rId16"/>
    <p:sldId id="520" r:id="rId17"/>
    <p:sldId id="521" r:id="rId18"/>
    <p:sldId id="529" r:id="rId19"/>
    <p:sldId id="535" r:id="rId20"/>
    <p:sldId id="534" r:id="rId21"/>
    <p:sldId id="533" r:id="rId22"/>
    <p:sldId id="531" r:id="rId23"/>
    <p:sldId id="527" r:id="rId24"/>
    <p:sldId id="536" r:id="rId25"/>
    <p:sldId id="571" r:id="rId26"/>
    <p:sldId id="539" r:id="rId27"/>
    <p:sldId id="540" r:id="rId28"/>
    <p:sldId id="537" r:id="rId29"/>
    <p:sldId id="538" r:id="rId30"/>
    <p:sldId id="488" r:id="rId31"/>
    <p:sldId id="573" r:id="rId32"/>
    <p:sldId id="574" r:id="rId33"/>
    <p:sldId id="575" r:id="rId34"/>
    <p:sldId id="490" r:id="rId35"/>
    <p:sldId id="572" r:id="rId36"/>
    <p:sldId id="498" r:id="rId37"/>
    <p:sldId id="500" r:id="rId38"/>
    <p:sldId id="499" r:id="rId39"/>
    <p:sldId id="502" r:id="rId40"/>
    <p:sldId id="542" r:id="rId41"/>
    <p:sldId id="543" r:id="rId42"/>
    <p:sldId id="544" r:id="rId43"/>
    <p:sldId id="546" r:id="rId44"/>
    <p:sldId id="545" r:id="rId45"/>
    <p:sldId id="547" r:id="rId46"/>
    <p:sldId id="501" r:id="rId47"/>
    <p:sldId id="504" r:id="rId48"/>
    <p:sldId id="505" r:id="rId49"/>
    <p:sldId id="549" r:id="rId50"/>
    <p:sldId id="555" r:id="rId51"/>
    <p:sldId id="556" r:id="rId52"/>
    <p:sldId id="567" r:id="rId53"/>
    <p:sldId id="568" r:id="rId54"/>
    <p:sldId id="565" r:id="rId55"/>
    <p:sldId id="569" r:id="rId56"/>
    <p:sldId id="551" r:id="rId57"/>
    <p:sldId id="557" r:id="rId58"/>
    <p:sldId id="561" r:id="rId59"/>
    <p:sldId id="570" r:id="rId60"/>
    <p:sldId id="562" r:id="rId61"/>
    <p:sldId id="563" r:id="rId62"/>
    <p:sldId id="564" r:id="rId63"/>
    <p:sldId id="414" r:id="rId64"/>
    <p:sldId id="550" r:id="rId65"/>
  </p:sldIdLst>
  <p:sldSz cx="9144000" cy="6858000" type="screen4x3"/>
  <p:notesSz cx="6858000" cy="9144000"/>
  <p:defaultTextStyle>
    <a:defPPr>
      <a:defRPr lang="pt-BR"/>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p:defaultTextStyle>
  <p:extLst>
    <p:ext uri="{521415D9-36F7-43E2-AB2F-B90AF26B5E84}">
      <p14:sectionLst xmlns:p14="http://schemas.microsoft.com/office/powerpoint/2010/main">
        <p14:section name="Default Section" id="{B2F7F0DB-3DA7-4D45-8F1A-94D2BD2B36D0}">
          <p14:sldIdLst>
            <p14:sldId id="256"/>
          </p14:sldIdLst>
        </p14:section>
        <p14:section name="Introduction" id="{12A16B9D-CEEC-E04A-8E35-BD3114B4D2DC}">
          <p14:sldIdLst>
            <p14:sldId id="418"/>
            <p14:sldId id="492"/>
            <p14:sldId id="496"/>
            <p14:sldId id="510"/>
            <p14:sldId id="509"/>
            <p14:sldId id="511"/>
            <p14:sldId id="513"/>
            <p14:sldId id="516"/>
            <p14:sldId id="515"/>
            <p14:sldId id="517"/>
            <p14:sldId id="518"/>
            <p14:sldId id="514"/>
            <p14:sldId id="519"/>
            <p14:sldId id="520"/>
            <p14:sldId id="521"/>
            <p14:sldId id="529"/>
            <p14:sldId id="535"/>
            <p14:sldId id="534"/>
            <p14:sldId id="533"/>
            <p14:sldId id="531"/>
            <p14:sldId id="527"/>
            <p14:sldId id="536"/>
            <p14:sldId id="571"/>
            <p14:sldId id="539"/>
            <p14:sldId id="540"/>
            <p14:sldId id="537"/>
            <p14:sldId id="538"/>
            <p14:sldId id="488"/>
            <p14:sldId id="573"/>
            <p14:sldId id="574"/>
            <p14:sldId id="575"/>
            <p14:sldId id="490"/>
            <p14:sldId id="572"/>
            <p14:sldId id="498"/>
            <p14:sldId id="500"/>
            <p14:sldId id="499"/>
            <p14:sldId id="502"/>
            <p14:sldId id="542"/>
            <p14:sldId id="543"/>
            <p14:sldId id="544"/>
            <p14:sldId id="546"/>
            <p14:sldId id="545"/>
            <p14:sldId id="547"/>
            <p14:sldId id="501"/>
            <p14:sldId id="504"/>
            <p14:sldId id="505"/>
            <p14:sldId id="549"/>
            <p14:sldId id="555"/>
            <p14:sldId id="556"/>
            <p14:sldId id="567"/>
            <p14:sldId id="568"/>
            <p14:sldId id="565"/>
            <p14:sldId id="569"/>
            <p14:sldId id="551"/>
            <p14:sldId id="557"/>
            <p14:sldId id="561"/>
            <p14:sldId id="570"/>
            <p14:sldId id="562"/>
            <p14:sldId id="563"/>
            <p14:sldId id="564"/>
            <p14:sldId id="414"/>
            <p14:sldId id="5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D6FF"/>
    <a:srgbClr val="00FDFF"/>
    <a:srgbClr val="8EFA00"/>
    <a:srgbClr val="FFD43A"/>
    <a:srgbClr val="929000"/>
    <a:srgbClr val="306998"/>
    <a:srgbClr val="9E9E00"/>
    <a:srgbClr val="4B8BBE"/>
    <a:srgbClr val="63B9FF"/>
    <a:srgbClr val="B3D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22"/>
    <p:restoredTop sz="80510"/>
  </p:normalViewPr>
  <p:slideViewPr>
    <p:cSldViewPr>
      <p:cViewPr varScale="1">
        <p:scale>
          <a:sx n="98" d="100"/>
          <a:sy n="98" d="100"/>
        </p:scale>
        <p:origin x="2416" y="1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mn-ea"/>
                <a:cs typeface="Arial" charset="0"/>
              </a:defRPr>
            </a:lvl1pPr>
          </a:lstStyle>
          <a:p>
            <a:pPr>
              <a:defRPr/>
            </a:pPr>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ea typeface="+mn-ea"/>
                <a:cs typeface="Arial" charset="0"/>
              </a:defRPr>
            </a:lvl1pPr>
          </a:lstStyle>
          <a:p>
            <a:pPr>
              <a:defRPr/>
            </a:pPr>
            <a:fld id="{ED256CEE-6FBF-AD4F-9892-02D3726E07A8}" type="datetimeFigureOut">
              <a:rPr lang="pt-BR"/>
              <a:pPr>
                <a:defRPr/>
              </a:pPr>
              <a:t>16/04/2019</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pt-BR" noProof="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mn-ea"/>
                <a:cs typeface="Arial" charset="0"/>
              </a:defRPr>
            </a:lvl1pPr>
          </a:lstStyle>
          <a:p>
            <a:pPr>
              <a:defRPr/>
            </a:pPr>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8583362D-8292-0F40-9B1D-5B620D4552E6}" type="slidenum">
              <a:rPr lang="pt-BR" altLang="x-none"/>
              <a:pPr/>
              <a:t>‹#›</a:t>
            </a:fld>
            <a:endParaRPr lang="pt-BR" altLang="x-none"/>
          </a:p>
        </p:txBody>
      </p:sp>
    </p:spTree>
    <p:extLst>
      <p:ext uri="{BB962C8B-B14F-4D97-AF65-F5344CB8AC3E}">
        <p14:creationId xmlns:p14="http://schemas.microsoft.com/office/powerpoint/2010/main" val="15923473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3362D-8292-0F40-9B1D-5B620D4552E6}" type="slidenum">
              <a:rPr lang="pt-BR" altLang="x-none" smtClean="0"/>
              <a:pPr/>
              <a:t>2</a:t>
            </a:fld>
            <a:endParaRPr lang="pt-BR" altLang="x-none"/>
          </a:p>
        </p:txBody>
      </p:sp>
    </p:spTree>
    <p:extLst>
      <p:ext uri="{BB962C8B-B14F-4D97-AF65-F5344CB8AC3E}">
        <p14:creationId xmlns:p14="http://schemas.microsoft.com/office/powerpoint/2010/main" val="1058051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11</a:t>
            </a:fld>
            <a:endParaRPr lang="pt-BR" altLang="x-none"/>
          </a:p>
        </p:txBody>
      </p:sp>
    </p:spTree>
    <p:extLst>
      <p:ext uri="{BB962C8B-B14F-4D97-AF65-F5344CB8AC3E}">
        <p14:creationId xmlns:p14="http://schemas.microsoft.com/office/powerpoint/2010/main" val="443851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12</a:t>
            </a:fld>
            <a:endParaRPr lang="pt-BR" altLang="x-none"/>
          </a:p>
        </p:txBody>
      </p:sp>
    </p:spTree>
    <p:extLst>
      <p:ext uri="{BB962C8B-B14F-4D97-AF65-F5344CB8AC3E}">
        <p14:creationId xmlns:p14="http://schemas.microsoft.com/office/powerpoint/2010/main" val="1117481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13</a:t>
            </a:fld>
            <a:endParaRPr lang="pt-BR" altLang="x-none"/>
          </a:p>
        </p:txBody>
      </p:sp>
    </p:spTree>
    <p:extLst>
      <p:ext uri="{BB962C8B-B14F-4D97-AF65-F5344CB8AC3E}">
        <p14:creationId xmlns:p14="http://schemas.microsoft.com/office/powerpoint/2010/main" val="1290939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14</a:t>
            </a:fld>
            <a:endParaRPr lang="pt-BR" altLang="x-none"/>
          </a:p>
        </p:txBody>
      </p:sp>
    </p:spTree>
    <p:extLst>
      <p:ext uri="{BB962C8B-B14F-4D97-AF65-F5344CB8AC3E}">
        <p14:creationId xmlns:p14="http://schemas.microsoft.com/office/powerpoint/2010/main" val="4073382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15</a:t>
            </a:fld>
            <a:endParaRPr lang="pt-BR" altLang="x-none"/>
          </a:p>
        </p:txBody>
      </p:sp>
    </p:spTree>
    <p:extLst>
      <p:ext uri="{BB962C8B-B14F-4D97-AF65-F5344CB8AC3E}">
        <p14:creationId xmlns:p14="http://schemas.microsoft.com/office/powerpoint/2010/main" val="286504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16</a:t>
            </a:fld>
            <a:endParaRPr lang="pt-BR" altLang="x-none"/>
          </a:p>
        </p:txBody>
      </p:sp>
    </p:spTree>
    <p:extLst>
      <p:ext uri="{BB962C8B-B14F-4D97-AF65-F5344CB8AC3E}">
        <p14:creationId xmlns:p14="http://schemas.microsoft.com/office/powerpoint/2010/main" val="740767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39</a:t>
            </a:fld>
            <a:endParaRPr lang="pt-BR" altLang="x-none"/>
          </a:p>
        </p:txBody>
      </p:sp>
    </p:spTree>
    <p:extLst>
      <p:ext uri="{BB962C8B-B14F-4D97-AF65-F5344CB8AC3E}">
        <p14:creationId xmlns:p14="http://schemas.microsoft.com/office/powerpoint/2010/main" val="452238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40</a:t>
            </a:fld>
            <a:endParaRPr lang="pt-BR" altLang="x-none"/>
          </a:p>
        </p:txBody>
      </p:sp>
    </p:spTree>
    <p:extLst>
      <p:ext uri="{BB962C8B-B14F-4D97-AF65-F5344CB8AC3E}">
        <p14:creationId xmlns:p14="http://schemas.microsoft.com/office/powerpoint/2010/main" val="598829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41</a:t>
            </a:fld>
            <a:endParaRPr lang="pt-BR" altLang="x-none"/>
          </a:p>
        </p:txBody>
      </p:sp>
    </p:spTree>
    <p:extLst>
      <p:ext uri="{BB962C8B-B14F-4D97-AF65-F5344CB8AC3E}">
        <p14:creationId xmlns:p14="http://schemas.microsoft.com/office/powerpoint/2010/main" val="1073025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42</a:t>
            </a:fld>
            <a:endParaRPr lang="pt-BR" altLang="x-none"/>
          </a:p>
        </p:txBody>
      </p:sp>
    </p:spTree>
    <p:extLst>
      <p:ext uri="{BB962C8B-B14F-4D97-AF65-F5344CB8AC3E}">
        <p14:creationId xmlns:p14="http://schemas.microsoft.com/office/powerpoint/2010/main" val="308912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83362D-8292-0F40-9B1D-5B620D4552E6}" type="slidenum">
              <a:rPr lang="pt-BR" altLang="x-none" smtClean="0"/>
              <a:pPr/>
              <a:t>3</a:t>
            </a:fld>
            <a:endParaRPr lang="pt-BR" altLang="x-none"/>
          </a:p>
        </p:txBody>
      </p:sp>
    </p:spTree>
    <p:extLst>
      <p:ext uri="{BB962C8B-B14F-4D97-AF65-F5344CB8AC3E}">
        <p14:creationId xmlns:p14="http://schemas.microsoft.com/office/powerpoint/2010/main" val="3801449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43</a:t>
            </a:fld>
            <a:endParaRPr lang="pt-BR" altLang="x-none"/>
          </a:p>
        </p:txBody>
      </p:sp>
    </p:spTree>
    <p:extLst>
      <p:ext uri="{BB962C8B-B14F-4D97-AF65-F5344CB8AC3E}">
        <p14:creationId xmlns:p14="http://schemas.microsoft.com/office/powerpoint/2010/main" val="1082832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44</a:t>
            </a:fld>
            <a:endParaRPr lang="pt-BR" altLang="x-none"/>
          </a:p>
        </p:txBody>
      </p:sp>
    </p:spTree>
    <p:extLst>
      <p:ext uri="{BB962C8B-B14F-4D97-AF65-F5344CB8AC3E}">
        <p14:creationId xmlns:p14="http://schemas.microsoft.com/office/powerpoint/2010/main" val="2374347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46</a:t>
            </a:fld>
            <a:endParaRPr lang="pt-BR" altLang="x-none"/>
          </a:p>
        </p:txBody>
      </p:sp>
    </p:spTree>
    <p:extLst>
      <p:ext uri="{BB962C8B-B14F-4D97-AF65-F5344CB8AC3E}">
        <p14:creationId xmlns:p14="http://schemas.microsoft.com/office/powerpoint/2010/main" val="4210569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53</a:t>
            </a:fld>
            <a:endParaRPr lang="pt-BR" altLang="x-none"/>
          </a:p>
        </p:txBody>
      </p:sp>
    </p:spTree>
    <p:extLst>
      <p:ext uri="{BB962C8B-B14F-4D97-AF65-F5344CB8AC3E}">
        <p14:creationId xmlns:p14="http://schemas.microsoft.com/office/powerpoint/2010/main" val="4058700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54</a:t>
            </a:fld>
            <a:endParaRPr lang="pt-BR" altLang="x-none"/>
          </a:p>
        </p:txBody>
      </p:sp>
    </p:spTree>
    <p:extLst>
      <p:ext uri="{BB962C8B-B14F-4D97-AF65-F5344CB8AC3E}">
        <p14:creationId xmlns:p14="http://schemas.microsoft.com/office/powerpoint/2010/main" val="2376054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59</a:t>
            </a:fld>
            <a:endParaRPr lang="pt-BR" altLang="x-none"/>
          </a:p>
        </p:txBody>
      </p:sp>
    </p:spTree>
    <p:extLst>
      <p:ext uri="{BB962C8B-B14F-4D97-AF65-F5344CB8AC3E}">
        <p14:creationId xmlns:p14="http://schemas.microsoft.com/office/powerpoint/2010/main" val="4223019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60</a:t>
            </a:fld>
            <a:endParaRPr lang="pt-BR" altLang="x-none"/>
          </a:p>
        </p:txBody>
      </p:sp>
    </p:spTree>
    <p:extLst>
      <p:ext uri="{BB962C8B-B14F-4D97-AF65-F5344CB8AC3E}">
        <p14:creationId xmlns:p14="http://schemas.microsoft.com/office/powerpoint/2010/main" val="1557113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61</a:t>
            </a:fld>
            <a:endParaRPr lang="pt-BR" altLang="x-none"/>
          </a:p>
        </p:txBody>
      </p:sp>
    </p:spTree>
    <p:extLst>
      <p:ext uri="{BB962C8B-B14F-4D97-AF65-F5344CB8AC3E}">
        <p14:creationId xmlns:p14="http://schemas.microsoft.com/office/powerpoint/2010/main" val="3801270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4</a:t>
            </a:fld>
            <a:endParaRPr lang="pt-BR" altLang="x-none"/>
          </a:p>
        </p:txBody>
      </p:sp>
    </p:spTree>
    <p:extLst>
      <p:ext uri="{BB962C8B-B14F-4D97-AF65-F5344CB8AC3E}">
        <p14:creationId xmlns:p14="http://schemas.microsoft.com/office/powerpoint/2010/main" val="2877136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5</a:t>
            </a:fld>
            <a:endParaRPr lang="pt-BR" altLang="x-none"/>
          </a:p>
        </p:txBody>
      </p:sp>
    </p:spTree>
    <p:extLst>
      <p:ext uri="{BB962C8B-B14F-4D97-AF65-F5344CB8AC3E}">
        <p14:creationId xmlns:p14="http://schemas.microsoft.com/office/powerpoint/2010/main" val="3801263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6</a:t>
            </a:fld>
            <a:endParaRPr lang="pt-BR" altLang="x-none"/>
          </a:p>
        </p:txBody>
      </p:sp>
    </p:spTree>
    <p:extLst>
      <p:ext uri="{BB962C8B-B14F-4D97-AF65-F5344CB8AC3E}">
        <p14:creationId xmlns:p14="http://schemas.microsoft.com/office/powerpoint/2010/main" val="97293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7</a:t>
            </a:fld>
            <a:endParaRPr lang="pt-BR" altLang="x-none"/>
          </a:p>
        </p:txBody>
      </p:sp>
    </p:spTree>
    <p:extLst>
      <p:ext uri="{BB962C8B-B14F-4D97-AF65-F5344CB8AC3E}">
        <p14:creationId xmlns:p14="http://schemas.microsoft.com/office/powerpoint/2010/main" val="3374801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8</a:t>
            </a:fld>
            <a:endParaRPr lang="pt-BR" altLang="x-none"/>
          </a:p>
        </p:txBody>
      </p:sp>
    </p:spTree>
    <p:extLst>
      <p:ext uri="{BB962C8B-B14F-4D97-AF65-F5344CB8AC3E}">
        <p14:creationId xmlns:p14="http://schemas.microsoft.com/office/powerpoint/2010/main" val="3796895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9</a:t>
            </a:fld>
            <a:endParaRPr lang="pt-BR" altLang="x-none"/>
          </a:p>
        </p:txBody>
      </p:sp>
    </p:spTree>
    <p:extLst>
      <p:ext uri="{BB962C8B-B14F-4D97-AF65-F5344CB8AC3E}">
        <p14:creationId xmlns:p14="http://schemas.microsoft.com/office/powerpoint/2010/main" val="1751158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10</a:t>
            </a:fld>
            <a:endParaRPr lang="pt-BR" altLang="x-none"/>
          </a:p>
        </p:txBody>
      </p:sp>
    </p:spTree>
    <p:extLst>
      <p:ext uri="{BB962C8B-B14F-4D97-AF65-F5344CB8AC3E}">
        <p14:creationId xmlns:p14="http://schemas.microsoft.com/office/powerpoint/2010/main" val="455916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371600" y="3687167"/>
            <a:ext cx="7772400" cy="1470025"/>
          </a:xfrm>
          <a:prstGeom prst="rect">
            <a:avLst/>
          </a:prstGeom>
        </p:spPr>
        <p:txBody>
          <a:bodyPr/>
          <a:lstStyle/>
          <a:p>
            <a:r>
              <a:rPr lang="pt-BR" dirty="0"/>
              <a:t>Clique para editar o estilo do título mestre</a:t>
            </a:r>
          </a:p>
        </p:txBody>
      </p:sp>
      <p:sp>
        <p:nvSpPr>
          <p:cNvPr id="3" name="Subtítulo 2"/>
          <p:cNvSpPr>
            <a:spLocks noGrp="1"/>
          </p:cNvSpPr>
          <p:nvPr>
            <p:ph type="subTitle" idx="1"/>
          </p:nvPr>
        </p:nvSpPr>
        <p:spPr>
          <a:xfrm>
            <a:off x="2743200" y="5157192"/>
            <a:ext cx="6400800" cy="1752600"/>
          </a:xfrm>
          <a:prstGeom prst="rect">
            <a:avLst/>
          </a:prstGeom>
        </p:spPr>
        <p:txBody>
          <a:bodyPr/>
          <a:lstStyle>
            <a:lvl1pPr marL="0" indent="0" algn="r">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Tree>
    <p:extLst>
      <p:ext uri="{BB962C8B-B14F-4D97-AF65-F5344CB8AC3E}">
        <p14:creationId xmlns:p14="http://schemas.microsoft.com/office/powerpoint/2010/main" val="129522076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lvl1pPr>
              <a:defRPr/>
            </a:lvl1pPr>
          </a:lstStyle>
          <a:p>
            <a:pPr>
              <a:defRPr/>
            </a:pPr>
            <a:r>
              <a:rPr lang="en-US"/>
              <a:t>16/04/2019</a:t>
            </a:r>
            <a:endParaRPr lang="pt-BR" dirty="0"/>
          </a:p>
        </p:txBody>
      </p:sp>
      <p:sp>
        <p:nvSpPr>
          <p:cNvPr id="5" name="Espaço Reservado para Rodapé 4"/>
          <p:cNvSpPr>
            <a:spLocks noGrp="1"/>
          </p:cNvSpPr>
          <p:nvPr>
            <p:ph type="ftr" sz="quarter" idx="11"/>
          </p:nvPr>
        </p:nvSpPr>
        <p:spPr/>
        <p:txBody>
          <a:bodyPr/>
          <a:lstStyle>
            <a:lvl1pPr>
              <a:defRPr/>
            </a:lvl1pPr>
          </a:lstStyle>
          <a:p>
            <a:pPr>
              <a:defRPr/>
            </a:pPr>
            <a:r>
              <a:rPr lang="pt-BR"/>
              <a:t>PTS2019 - Basic III</a:t>
            </a:r>
          </a:p>
        </p:txBody>
      </p:sp>
      <p:sp>
        <p:nvSpPr>
          <p:cNvPr id="6" name="Espaço Reservado para Número de Slide 5"/>
          <p:cNvSpPr>
            <a:spLocks noGrp="1"/>
          </p:cNvSpPr>
          <p:nvPr>
            <p:ph type="sldNum" sz="quarter" idx="12"/>
          </p:nvPr>
        </p:nvSpPr>
        <p:spPr/>
        <p:txBody>
          <a:bodyPr/>
          <a:lstStyle>
            <a:lvl1pPr>
              <a:defRPr/>
            </a:lvl1pPr>
          </a:lstStyle>
          <a:p>
            <a:fld id="{FC793270-10B6-8E40-88AE-1AAAA8EDAF9D}" type="slidenum">
              <a:rPr lang="pt-BR" altLang="x-none"/>
              <a:pPr/>
              <a:t>‹#›</a:t>
            </a:fld>
            <a:endParaRPr lang="pt-BR" altLang="x-none"/>
          </a:p>
        </p:txBody>
      </p:sp>
    </p:spTree>
    <p:extLst>
      <p:ext uri="{BB962C8B-B14F-4D97-AF65-F5344CB8AC3E}">
        <p14:creationId xmlns:p14="http://schemas.microsoft.com/office/powerpoint/2010/main" val="17101315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Clique para editar o estilo do título mestre</a:t>
            </a:r>
          </a:p>
        </p:txBody>
      </p:sp>
      <p:sp>
        <p:nvSpPr>
          <p:cNvPr id="3" name="Espaço Reservado para Data 3"/>
          <p:cNvSpPr>
            <a:spLocks noGrp="1"/>
          </p:cNvSpPr>
          <p:nvPr>
            <p:ph type="dt" sz="half" idx="10"/>
          </p:nvPr>
        </p:nvSpPr>
        <p:spPr>
          <a:xfrm>
            <a:off x="350168" y="6597352"/>
            <a:ext cx="2133600" cy="212568"/>
          </a:xfrm>
        </p:spPr>
        <p:txBody>
          <a:bodyPr/>
          <a:lstStyle>
            <a:lvl1pPr>
              <a:defRPr/>
            </a:lvl1pPr>
          </a:lstStyle>
          <a:p>
            <a:pPr>
              <a:defRPr/>
            </a:pPr>
            <a:r>
              <a:rPr lang="en-US"/>
              <a:t>16/04/2019</a:t>
            </a:r>
            <a:endParaRPr lang="pt-BR" dirty="0"/>
          </a:p>
        </p:txBody>
      </p:sp>
      <p:sp>
        <p:nvSpPr>
          <p:cNvPr id="4" name="Espaço Reservado para Rodapé 4"/>
          <p:cNvSpPr>
            <a:spLocks noGrp="1"/>
          </p:cNvSpPr>
          <p:nvPr>
            <p:ph type="ftr" sz="quarter" idx="11"/>
          </p:nvPr>
        </p:nvSpPr>
        <p:spPr/>
        <p:txBody>
          <a:bodyPr/>
          <a:lstStyle>
            <a:lvl1pPr>
              <a:defRPr/>
            </a:lvl1pPr>
          </a:lstStyle>
          <a:p>
            <a:pPr>
              <a:defRPr/>
            </a:pPr>
            <a:r>
              <a:rPr lang="pt-BR"/>
              <a:t>PTS2019 - Basic III</a:t>
            </a:r>
            <a:endParaRPr lang="pt-BR" dirty="0"/>
          </a:p>
        </p:txBody>
      </p:sp>
      <p:sp>
        <p:nvSpPr>
          <p:cNvPr id="5" name="Espaço Reservado para Número de Slide 5"/>
          <p:cNvSpPr>
            <a:spLocks noGrp="1"/>
          </p:cNvSpPr>
          <p:nvPr>
            <p:ph type="sldNum" sz="quarter" idx="12"/>
          </p:nvPr>
        </p:nvSpPr>
        <p:spPr>
          <a:xfrm>
            <a:off x="6975475" y="6597352"/>
            <a:ext cx="2133600" cy="215628"/>
          </a:xfrm>
        </p:spPr>
        <p:txBody>
          <a:bodyPr/>
          <a:lstStyle>
            <a:lvl1pPr>
              <a:defRPr/>
            </a:lvl1pPr>
          </a:lstStyle>
          <a:p>
            <a:fld id="{0ACDAA0B-38DC-8943-9C5D-D77398DF067C}" type="slidenum">
              <a:rPr lang="pt-BR" altLang="x-none"/>
              <a:pPr/>
              <a:t>‹#›</a:t>
            </a:fld>
            <a:endParaRPr lang="pt-BR" altLang="x-none" dirty="0"/>
          </a:p>
        </p:txBody>
      </p:sp>
    </p:spTree>
    <p:extLst>
      <p:ext uri="{BB962C8B-B14F-4D97-AF65-F5344CB8AC3E}">
        <p14:creationId xmlns:p14="http://schemas.microsoft.com/office/powerpoint/2010/main" val="40148377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tângulo 7"/>
          <p:cNvSpPr/>
          <p:nvPr userDrawn="1"/>
        </p:nvSpPr>
        <p:spPr>
          <a:xfrm>
            <a:off x="0" y="0"/>
            <a:ext cx="9144000" cy="6884988"/>
          </a:xfrm>
          <a:prstGeom prst="rect">
            <a:avLst/>
          </a:prstGeom>
          <a:gradFill>
            <a:gsLst>
              <a:gs pos="0">
                <a:schemeClr val="bg1">
                  <a:alpha val="0"/>
                </a:schemeClr>
              </a:gs>
              <a:gs pos="100000">
                <a:schemeClr val="bg1">
                  <a:alpha val="7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pic>
        <p:nvPicPr>
          <p:cNvPr id="1028" name="Picture 6" descr="D:\Dropbox\Pos-Doutorado\Talks\Python Bootcamp\Figures\Python Bootcamp - Bottom Snake.png"/>
          <p:cNvPicPr>
            <a:picLocks noChangeAspect="1" noChangeArrowheads="1"/>
          </p:cNvPicPr>
          <p:nvPr userDrawn="1"/>
        </p:nvPicPr>
        <p:blipFill>
          <a:blip r:embed="rId3">
            <a:extLst>
              <a:ext uri="{28A0092B-C50C-407E-A947-70E740481C1C}">
                <a14:useLocalDpi xmlns:a14="http://schemas.microsoft.com/office/drawing/2010/main" val="0"/>
              </a:ext>
            </a:extLst>
          </a:blip>
          <a:srcRect l="4282" t="8514"/>
          <a:stretch>
            <a:fillRect/>
          </a:stretch>
        </p:blipFill>
        <p:spPr bwMode="auto">
          <a:xfrm>
            <a:off x="0" y="0"/>
            <a:ext cx="7256463" cy="493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0D684106-ABDD-DA45-B3CB-D6ABEC462318}"/>
              </a:ext>
            </a:extLst>
          </p:cNvPr>
          <p:cNvPicPr>
            <a:picLocks noChangeAspect="1"/>
          </p:cNvPicPr>
          <p:nvPr userDrawn="1"/>
        </p:nvPicPr>
        <p:blipFill>
          <a:blip r:embed="rId4">
            <a:extLst>
              <a:ext uri="{BEBA8EAE-BF5A-486C-A8C5-ECC9F3942E4B}">
                <a14:imgProps xmlns:a14="http://schemas.microsoft.com/office/drawing/2010/main">
                  <a14:imgLayer r:embed="rId5">
                    <a14:imgEffect>
                      <a14:backgroundRemoval t="251" b="98745" l="7504" r="91753"/>
                    </a14:imgEffect>
                  </a14:imgLayer>
                </a14:imgProps>
              </a:ext>
              <a:ext uri="{28A0092B-C50C-407E-A947-70E740481C1C}">
                <a14:useLocalDpi xmlns:a14="http://schemas.microsoft.com/office/drawing/2010/main" val="0"/>
              </a:ext>
            </a:extLst>
          </a:blip>
          <a:stretch>
            <a:fillRect/>
          </a:stretch>
        </p:blipFill>
        <p:spPr>
          <a:xfrm>
            <a:off x="-645319" y="-58738"/>
            <a:ext cx="8547100" cy="5054600"/>
          </a:xfrm>
          <a:prstGeom prst="rect">
            <a:avLst/>
          </a:prstGeom>
        </p:spPr>
      </p:pic>
      <p:sp>
        <p:nvSpPr>
          <p:cNvPr id="7" name="Retângulo 7">
            <a:extLst>
              <a:ext uri="{FF2B5EF4-FFF2-40B4-BE49-F238E27FC236}">
                <a16:creationId xmlns:a16="http://schemas.microsoft.com/office/drawing/2014/main" id="{32A1D663-A52B-DF48-B7FB-D35A229A4B6E}"/>
              </a:ext>
            </a:extLst>
          </p:cNvPr>
          <p:cNvSpPr/>
          <p:nvPr userDrawn="1"/>
        </p:nvSpPr>
        <p:spPr>
          <a:xfrm>
            <a:off x="14099" y="0"/>
            <a:ext cx="9144000" cy="5373215"/>
          </a:xfrm>
          <a:prstGeom prst="rect">
            <a:avLst/>
          </a:prstGeom>
          <a:gradFill>
            <a:gsLst>
              <a:gs pos="23000">
                <a:schemeClr val="bg1">
                  <a:alpha val="0"/>
                </a:schemeClr>
              </a:gs>
              <a:gs pos="72000">
                <a:schemeClr val="bg1">
                  <a:alpha val="7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pic>
        <p:nvPicPr>
          <p:cNvPr id="9" name="Picture 8">
            <a:extLst>
              <a:ext uri="{FF2B5EF4-FFF2-40B4-BE49-F238E27FC236}">
                <a16:creationId xmlns:a16="http://schemas.microsoft.com/office/drawing/2014/main" id="{0C1E1972-BE8C-424D-8BB2-C00315BDB6ED}"/>
              </a:ext>
            </a:extLst>
          </p:cNvPr>
          <p:cNvPicPr>
            <a:picLocks noChangeAspect="1"/>
          </p:cNvPicPr>
          <p:nvPr userDrawn="1"/>
        </p:nvPicPr>
        <p:blipFill rotWithShape="1">
          <a:blip r:embed="rId6">
            <a:extLst>
              <a:ext uri="{BEBA8EAE-BF5A-486C-A8C5-ECC9F3942E4B}">
                <a14:imgProps xmlns:a14="http://schemas.microsoft.com/office/drawing/2010/main">
                  <a14:imgLayer r:embed="rId7">
                    <a14:imgEffect>
                      <a14:backgroundRemoval t="1255" b="98871" l="7727" r="92348">
                        <a14:foregroundMark x1="51783" y1="87202" x2="51783" y2="87202"/>
                        <a14:foregroundMark x1="77935" y1="93225" x2="77935" y2="93225"/>
                        <a14:backgroundMark x1="20357" y1="28231" x2="20357" y2="28231"/>
                        <a14:backgroundMark x1="50000" y1="34504" x2="50000" y2="34504"/>
                        <a14:backgroundMark x1="34844" y1="50565" x2="34844" y2="50565"/>
                        <a14:backgroundMark x1="36256" y1="58846" x2="36256" y2="58846"/>
                        <a14:backgroundMark x1="42273" y1="59473" x2="42273" y2="59473"/>
                        <a14:backgroundMark x1="55498" y1="60351" x2="55498" y2="60351"/>
                        <a14:backgroundMark x1="21025" y1="49686" x2="21025" y2="49686"/>
                        <a14:backgroundMark x1="12110" y1="61857" x2="12110" y2="61857"/>
                        <a14:backgroundMark x1="34844" y1="26474" x2="34844" y2="26474"/>
                        <a14:backgroundMark x1="42645" y1="11167" x2="42645" y2="11167"/>
                        <a14:backgroundMark x1="61887" y1="7779" x2="61887" y2="7779"/>
                        <a14:backgroundMark x1="84547" y1="8657" x2="84547" y2="8657"/>
                        <a14:backgroundMark x1="89525" y1="14178" x2="89525" y2="14178"/>
                        <a14:backgroundMark x1="28232" y1="8783" x2="28232" y2="8783"/>
                        <a14:backgroundMark x1="10327" y1="6650" x2="10327" y2="6650"/>
                        <a14:backgroundMark x1="7132" y1="1882" x2="8024" y2="4141"/>
                        <a14:backgroundMark x1="8024" y1="3890" x2="17905" y2="29235"/>
                        <a14:backgroundMark x1="19242" y1="30991" x2="13744" y2="51192"/>
                        <a14:backgroundMark x1="11441" y1="60477" x2="20134" y2="43538"/>
                        <a14:backgroundMark x1="19465" y1="57465" x2="13076" y2="68507"/>
                        <a14:backgroundMark x1="12184" y1="73902" x2="9658" y2="83940"/>
                        <a14:backgroundMark x1="9658" y1="83814" x2="7875" y2="97114"/>
                        <a14:backgroundMark x1="18574" y1="63488" x2="22511" y2="61606"/>
                        <a14:backgroundMark x1="22660" y1="61104" x2="36181" y2="60979"/>
                        <a14:backgroundMark x1="35884" y1="61104" x2="52080" y2="60979"/>
                        <a14:backgroundMark x1="52080" y1="60728" x2="64042" y2="61355"/>
                        <a14:backgroundMark x1="38559" y1="57967" x2="35364" y2="56587"/>
                        <a14:backgroundMark x1="37519" y1="57967" x2="37444" y2="36386"/>
                        <a14:backgroundMark x1="37519" y1="37641" x2="37667" y2="24592"/>
                        <a14:backgroundMark x1="36924" y1="26851" x2="17459" y2="42033"/>
                        <a14:backgroundMark x1="38039" y1="29987" x2="43685" y2="12296"/>
                        <a14:backgroundMark x1="41902" y1="20201" x2="50520" y2="12422"/>
                        <a14:backgroundMark x1="49034" y1="13802" x2="61367" y2="6901"/>
                        <a14:backgroundMark x1="60624" y1="9410" x2="73700" y2="7277"/>
                        <a14:backgroundMark x1="71545" y1="8783" x2="82987" y2="10916"/>
                        <a14:backgroundMark x1="80832" y1="11794" x2="89747" y2="16186"/>
                        <a14:backgroundMark x1="48663" y1="29486" x2="53343" y2="33752"/>
                        <a14:backgroundMark x1="54086" y1="36010" x2="50000" y2="42785"/>
                        <a14:backgroundMark x1="49257" y1="42409" x2="49257" y2="42409"/>
                      </a14:backgroundRemoval>
                    </a14:imgEffect>
                  </a14:imgLayer>
                </a14:imgProps>
              </a:ext>
              <a:ext uri="{28A0092B-C50C-407E-A947-70E740481C1C}">
                <a14:useLocalDpi xmlns:a14="http://schemas.microsoft.com/office/drawing/2010/main" val="0"/>
              </a:ext>
            </a:extLst>
          </a:blip>
          <a:srcRect r="7471" b="2072"/>
          <a:stretch/>
        </p:blipFill>
        <p:spPr>
          <a:xfrm>
            <a:off x="2148890" y="2529738"/>
            <a:ext cx="7009209" cy="4387000"/>
          </a:xfrm>
          <a:prstGeom prst="rect">
            <a:avLst/>
          </a:prstGeom>
        </p:spPr>
      </p:pic>
      <p:pic>
        <p:nvPicPr>
          <p:cNvPr id="1029" name="Picture 5" descr="D:\Dropbox\Pos-Doutorado\Talks\Python Bootcamp\Figures\Python Bootcamp - Medal.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7950" y="96838"/>
            <a:ext cx="2016125" cy="2017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ight Triangle 9">
            <a:extLst>
              <a:ext uri="{FF2B5EF4-FFF2-40B4-BE49-F238E27FC236}">
                <a16:creationId xmlns:a16="http://schemas.microsoft.com/office/drawing/2014/main" id="{09921ABB-5C0E-A544-9284-73062B10081E}"/>
              </a:ext>
            </a:extLst>
          </p:cNvPr>
          <p:cNvSpPr/>
          <p:nvPr userDrawn="1"/>
        </p:nvSpPr>
        <p:spPr>
          <a:xfrm rot="16200000">
            <a:off x="1887870" y="-367591"/>
            <a:ext cx="6728099" cy="7840558"/>
          </a:xfrm>
          <a:prstGeom prst="rtTriangle">
            <a:avLst/>
          </a:prstGeom>
          <a:gradFill>
            <a:gsLst>
              <a:gs pos="18000">
                <a:schemeClr val="bg1">
                  <a:alpha val="0"/>
                </a:schemeClr>
              </a:gs>
              <a:gs pos="64000">
                <a:schemeClr val="bg1">
                  <a:alpha val="75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Espaço Reservado para Título 1"/>
          <p:cNvSpPr>
            <a:spLocks noGrp="1"/>
          </p:cNvSpPr>
          <p:nvPr>
            <p:ph type="title"/>
          </p:nvPr>
        </p:nvSpPr>
        <p:spPr bwMode="auto">
          <a:xfrm>
            <a:off x="755650" y="4941888"/>
            <a:ext cx="8229600" cy="172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pt-BR" altLang="x-none" dirty="0"/>
              <a:t>Clique para editar o estilo do título mestre</a:t>
            </a:r>
          </a:p>
        </p:txBody>
      </p:sp>
    </p:spTree>
  </p:cSld>
  <p:clrMap bg1="lt1" tx1="dk1" bg2="lt2" tx2="dk2" accent1="accent1" accent2="accent2" accent3="accent3" accent4="accent4" accent5="accent5" accent6="accent6" hlink="hlink" folHlink="folHlink"/>
  <p:sldLayoutIdLst>
    <p:sldLayoutId id="2147483918" r:id="rId1"/>
  </p:sldLayoutIdLst>
  <p:transition>
    <p:fade/>
  </p:transition>
  <p:hf hdr="0"/>
  <p:txStyles>
    <p:titleStyle>
      <a:lvl1pPr algn="r" rtl="0" eaLnBrk="0" fontAlgn="base" hangingPunct="0">
        <a:spcBef>
          <a:spcPct val="0"/>
        </a:spcBef>
        <a:spcAft>
          <a:spcPct val="0"/>
        </a:spcAft>
        <a:defRPr sz="4400" kern="1200">
          <a:solidFill>
            <a:schemeClr val="tx1"/>
          </a:solidFill>
          <a:latin typeface="Lato" pitchFamily="34" charset="0"/>
          <a:ea typeface="+mj-ea"/>
          <a:cs typeface="+mj-cs"/>
        </a:defRPr>
      </a:lvl1pPr>
      <a:lvl2pPr algn="r" rtl="0" eaLnBrk="0" fontAlgn="base" hangingPunct="0">
        <a:spcBef>
          <a:spcPct val="0"/>
        </a:spcBef>
        <a:spcAft>
          <a:spcPct val="0"/>
        </a:spcAft>
        <a:defRPr sz="4400">
          <a:solidFill>
            <a:schemeClr val="tx1"/>
          </a:solidFill>
          <a:latin typeface="Lato" pitchFamily="34" charset="0"/>
        </a:defRPr>
      </a:lvl2pPr>
      <a:lvl3pPr algn="r" rtl="0" eaLnBrk="0" fontAlgn="base" hangingPunct="0">
        <a:spcBef>
          <a:spcPct val="0"/>
        </a:spcBef>
        <a:spcAft>
          <a:spcPct val="0"/>
        </a:spcAft>
        <a:defRPr sz="4400">
          <a:solidFill>
            <a:schemeClr val="tx1"/>
          </a:solidFill>
          <a:latin typeface="Lato" pitchFamily="34" charset="0"/>
        </a:defRPr>
      </a:lvl3pPr>
      <a:lvl4pPr algn="r" rtl="0" eaLnBrk="0" fontAlgn="base" hangingPunct="0">
        <a:spcBef>
          <a:spcPct val="0"/>
        </a:spcBef>
        <a:spcAft>
          <a:spcPct val="0"/>
        </a:spcAft>
        <a:defRPr sz="4400">
          <a:solidFill>
            <a:schemeClr val="tx1"/>
          </a:solidFill>
          <a:latin typeface="Lato" pitchFamily="34" charset="0"/>
        </a:defRPr>
      </a:lvl4pPr>
      <a:lvl5pPr algn="r" rtl="0" eaLnBrk="0" fontAlgn="base" hangingPunct="0">
        <a:spcBef>
          <a:spcPct val="0"/>
        </a:spcBef>
        <a:spcAft>
          <a:spcPct val="0"/>
        </a:spcAft>
        <a:defRPr sz="4400">
          <a:solidFill>
            <a:schemeClr val="tx1"/>
          </a:solidFill>
          <a:latin typeface="Lato" pitchFamily="34" charset="0"/>
        </a:defRPr>
      </a:lvl5pPr>
      <a:lvl6pPr marL="457200" algn="r" rtl="0" fontAlgn="base">
        <a:spcBef>
          <a:spcPct val="0"/>
        </a:spcBef>
        <a:spcAft>
          <a:spcPct val="0"/>
        </a:spcAft>
        <a:defRPr sz="4400">
          <a:solidFill>
            <a:schemeClr val="tx1"/>
          </a:solidFill>
          <a:latin typeface="Lato" pitchFamily="34" charset="0"/>
        </a:defRPr>
      </a:lvl6pPr>
      <a:lvl7pPr marL="914400" algn="r" rtl="0" fontAlgn="base">
        <a:spcBef>
          <a:spcPct val="0"/>
        </a:spcBef>
        <a:spcAft>
          <a:spcPct val="0"/>
        </a:spcAft>
        <a:defRPr sz="4400">
          <a:solidFill>
            <a:schemeClr val="tx1"/>
          </a:solidFill>
          <a:latin typeface="Lato" pitchFamily="34" charset="0"/>
        </a:defRPr>
      </a:lvl7pPr>
      <a:lvl8pPr marL="1371600" algn="r" rtl="0" fontAlgn="base">
        <a:spcBef>
          <a:spcPct val="0"/>
        </a:spcBef>
        <a:spcAft>
          <a:spcPct val="0"/>
        </a:spcAft>
        <a:defRPr sz="4400">
          <a:solidFill>
            <a:schemeClr val="tx1"/>
          </a:solidFill>
          <a:latin typeface="Lato" pitchFamily="34" charset="0"/>
        </a:defRPr>
      </a:lvl8pPr>
      <a:lvl9pPr marL="1828800" algn="r" rtl="0" fontAlgn="base">
        <a:spcBef>
          <a:spcPct val="0"/>
        </a:spcBef>
        <a:spcAft>
          <a:spcPct val="0"/>
        </a:spcAft>
        <a:defRPr sz="4400">
          <a:solidFill>
            <a:schemeClr val="tx1"/>
          </a:solidFill>
          <a:latin typeface="Lato"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Lato" pitchFamily="34" charset="0"/>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Lato" pitchFamily="34" charset="0"/>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Lato" pitchFamily="34" charset="0"/>
          <a:ea typeface="+mn-ea"/>
          <a:cs typeface="+mn-cs"/>
        </a:defRPr>
      </a:lvl3pPr>
      <a:lvl4pPr marL="1600200" indent="-228600" algn="l" rtl="0" eaLnBrk="0" fontAlgn="base" hangingPunct="0">
        <a:spcBef>
          <a:spcPct val="20000"/>
        </a:spcBef>
        <a:spcAft>
          <a:spcPct val="0"/>
        </a:spcAft>
        <a:buFont typeface="Arial" charset="0"/>
        <a:buChar char="–"/>
        <a:defRPr kern="1200">
          <a:solidFill>
            <a:schemeClr val="tx1"/>
          </a:solidFill>
          <a:latin typeface="Lato" pitchFamily="34" charset="0"/>
          <a:ea typeface="+mn-ea"/>
          <a:cs typeface="+mn-cs"/>
        </a:defRPr>
      </a:lvl4pPr>
      <a:lvl5pPr marL="2057400" indent="-228600" algn="l" rtl="0" eaLnBrk="0" fontAlgn="base" hangingPunct="0">
        <a:spcBef>
          <a:spcPct val="20000"/>
        </a:spcBef>
        <a:spcAft>
          <a:spcPct val="0"/>
        </a:spcAft>
        <a:buFont typeface="Arial" charset="0"/>
        <a:buChar char="»"/>
        <a:defRPr kern="1200">
          <a:solidFill>
            <a:schemeClr val="tx1"/>
          </a:solidFill>
          <a:latin typeface="Lato"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Triangle 15">
            <a:extLst>
              <a:ext uri="{FF2B5EF4-FFF2-40B4-BE49-F238E27FC236}">
                <a16:creationId xmlns:a16="http://schemas.microsoft.com/office/drawing/2014/main" id="{06B50104-CF63-A542-B778-3E2401605323}"/>
              </a:ext>
            </a:extLst>
          </p:cNvPr>
          <p:cNvSpPr/>
          <p:nvPr userDrawn="1"/>
        </p:nvSpPr>
        <p:spPr>
          <a:xfrm rot="10800000" flipH="1">
            <a:off x="116353" y="-2726"/>
            <a:ext cx="9002986" cy="414337"/>
          </a:xfrm>
          <a:prstGeom prst="triangle">
            <a:avLst>
              <a:gd name="adj" fmla="val 100000"/>
            </a:avLst>
          </a:prstGeom>
          <a:solidFill>
            <a:srgbClr val="4B8BBE">
              <a:alpha val="29804"/>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D9721363-EE67-3F41-91FB-A8D4A3CF65F2}"/>
              </a:ext>
            </a:extLst>
          </p:cNvPr>
          <p:cNvGrpSpPr/>
          <p:nvPr userDrawn="1"/>
        </p:nvGrpSpPr>
        <p:grpSpPr>
          <a:xfrm>
            <a:off x="-33337" y="6501497"/>
            <a:ext cx="9069831" cy="356504"/>
            <a:chOff x="-33337" y="6501497"/>
            <a:chExt cx="9069831" cy="356504"/>
          </a:xfrm>
          <a:effectLst/>
        </p:grpSpPr>
        <p:sp>
          <p:nvSpPr>
            <p:cNvPr id="13" name="Triangle 12">
              <a:extLst>
                <a:ext uri="{FF2B5EF4-FFF2-40B4-BE49-F238E27FC236}">
                  <a16:creationId xmlns:a16="http://schemas.microsoft.com/office/drawing/2014/main" id="{F1267C66-5EBF-7D4B-8FF1-9FFB1EB197E5}"/>
                </a:ext>
              </a:extLst>
            </p:cNvPr>
            <p:cNvSpPr/>
            <p:nvPr userDrawn="1"/>
          </p:nvSpPr>
          <p:spPr>
            <a:xfrm flipH="1">
              <a:off x="4662015" y="6501501"/>
              <a:ext cx="4374479" cy="356499"/>
            </a:xfrm>
            <a:prstGeom prst="triangle">
              <a:avLst>
                <a:gd name="adj" fmla="val 100000"/>
              </a:avLst>
            </a:prstGeom>
            <a:solidFill>
              <a:srgbClr val="FFF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7008C799-2798-4747-B53F-9A57B8BB38E5}"/>
                </a:ext>
              </a:extLst>
            </p:cNvPr>
            <p:cNvSpPr/>
            <p:nvPr userDrawn="1"/>
          </p:nvSpPr>
          <p:spPr>
            <a:xfrm>
              <a:off x="-33337" y="6501497"/>
              <a:ext cx="4695361" cy="356504"/>
            </a:xfrm>
            <a:prstGeom prst="triangle">
              <a:avLst>
                <a:gd name="adj" fmla="val 100000"/>
              </a:avLst>
            </a:prstGeom>
            <a:solidFill>
              <a:srgbClr val="FFF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riangle 10">
            <a:extLst>
              <a:ext uri="{FF2B5EF4-FFF2-40B4-BE49-F238E27FC236}">
                <a16:creationId xmlns:a16="http://schemas.microsoft.com/office/drawing/2014/main" id="{5B53AC4E-1164-D14A-BFED-BFD74CEA00D5}"/>
              </a:ext>
            </a:extLst>
          </p:cNvPr>
          <p:cNvSpPr/>
          <p:nvPr userDrawn="1"/>
        </p:nvSpPr>
        <p:spPr>
          <a:xfrm flipH="1">
            <a:off x="-4155" y="6500639"/>
            <a:ext cx="3635897" cy="360362"/>
          </a:xfrm>
          <a:prstGeom prst="triangle">
            <a:avLst>
              <a:gd name="adj" fmla="val 100000"/>
            </a:avLst>
          </a:prstGeom>
          <a:solidFill>
            <a:srgbClr val="FFE87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riangle 1">
            <a:extLst>
              <a:ext uri="{FF2B5EF4-FFF2-40B4-BE49-F238E27FC236}">
                <a16:creationId xmlns:a16="http://schemas.microsoft.com/office/drawing/2014/main" id="{CE8AEC86-3E33-D24C-AEFE-E36480D869FA}"/>
              </a:ext>
            </a:extLst>
          </p:cNvPr>
          <p:cNvSpPr/>
          <p:nvPr userDrawn="1"/>
        </p:nvSpPr>
        <p:spPr>
          <a:xfrm>
            <a:off x="5580112" y="6510339"/>
            <a:ext cx="3562298" cy="347661"/>
          </a:xfrm>
          <a:prstGeom prst="triangle">
            <a:avLst>
              <a:gd name="adj" fmla="val 100000"/>
            </a:avLst>
          </a:prstGeom>
          <a:solidFill>
            <a:srgbClr val="FFD43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Espaço Reservado para Data 3"/>
          <p:cNvSpPr>
            <a:spLocks noGrp="1"/>
          </p:cNvSpPr>
          <p:nvPr>
            <p:ph type="dt" sz="half" idx="2"/>
          </p:nvPr>
        </p:nvSpPr>
        <p:spPr>
          <a:xfrm>
            <a:off x="278160" y="6524625"/>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lumMod val="85000"/>
                    <a:lumOff val="15000"/>
                  </a:schemeClr>
                </a:solidFill>
                <a:latin typeface="Lato" pitchFamily="34" charset="0"/>
                <a:ea typeface="+mn-ea"/>
                <a:cs typeface="+mn-cs"/>
              </a:defRPr>
            </a:lvl1pPr>
          </a:lstStyle>
          <a:p>
            <a:pPr>
              <a:defRPr/>
            </a:pPr>
            <a:r>
              <a:rPr lang="en-US"/>
              <a:t>16/04/2019</a:t>
            </a:r>
            <a:endParaRPr lang="pt-BR" dirty="0"/>
          </a:p>
        </p:txBody>
      </p:sp>
      <p:sp>
        <p:nvSpPr>
          <p:cNvPr id="6" name="Espaço Reservado para Número de Slide 5"/>
          <p:cNvSpPr>
            <a:spLocks noGrp="1"/>
          </p:cNvSpPr>
          <p:nvPr>
            <p:ph type="sldNum" sz="quarter" idx="4"/>
          </p:nvPr>
        </p:nvSpPr>
        <p:spPr>
          <a:xfrm>
            <a:off x="6975475" y="651986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262626"/>
                </a:solidFill>
                <a:latin typeface="Lato" charset="0"/>
              </a:defRPr>
            </a:lvl1pPr>
          </a:lstStyle>
          <a:p>
            <a:fld id="{A8FFE6F4-ED07-AB46-86E1-C69CC1981CE9}" type="slidenum">
              <a:rPr lang="pt-BR" altLang="x-none"/>
              <a:pPr/>
              <a:t>‹#›</a:t>
            </a:fld>
            <a:endParaRPr lang="pt-BR" altLang="x-none" dirty="0"/>
          </a:p>
        </p:txBody>
      </p:sp>
      <p:sp>
        <p:nvSpPr>
          <p:cNvPr id="5" name="Espaço Reservado para Rodapé 4"/>
          <p:cNvSpPr>
            <a:spLocks noGrp="1"/>
          </p:cNvSpPr>
          <p:nvPr>
            <p:ph type="ftr" sz="quarter" idx="3"/>
          </p:nvPr>
        </p:nvSpPr>
        <p:spPr>
          <a:xfrm>
            <a:off x="3170046" y="6531559"/>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lumMod val="85000"/>
                    <a:lumOff val="15000"/>
                  </a:schemeClr>
                </a:solidFill>
                <a:latin typeface="Lato" pitchFamily="34" charset="0"/>
                <a:ea typeface="+mn-ea"/>
                <a:cs typeface="+mn-cs"/>
              </a:defRPr>
            </a:lvl1pPr>
          </a:lstStyle>
          <a:p>
            <a:pPr>
              <a:defRPr/>
            </a:pPr>
            <a:r>
              <a:rPr lang="pt-BR"/>
              <a:t>PTS2019 - Basic III</a:t>
            </a:r>
            <a:endParaRPr lang="pt-BR" dirty="0"/>
          </a:p>
        </p:txBody>
      </p:sp>
      <p:sp>
        <p:nvSpPr>
          <p:cNvPr id="14" name="Triangle 13">
            <a:extLst>
              <a:ext uri="{FF2B5EF4-FFF2-40B4-BE49-F238E27FC236}">
                <a16:creationId xmlns:a16="http://schemas.microsoft.com/office/drawing/2014/main" id="{E01E0CCE-D127-F942-A2F3-89ADD4A32EAD}"/>
              </a:ext>
            </a:extLst>
          </p:cNvPr>
          <p:cNvSpPr/>
          <p:nvPr userDrawn="1"/>
        </p:nvSpPr>
        <p:spPr>
          <a:xfrm flipH="1" flipV="1">
            <a:off x="0" y="-2727"/>
            <a:ext cx="6469062" cy="414337"/>
          </a:xfrm>
          <a:prstGeom prst="triangle">
            <a:avLst>
              <a:gd name="adj" fmla="val 100000"/>
            </a:avLst>
          </a:prstGeom>
          <a:solidFill>
            <a:srgbClr val="30699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iangle 14">
            <a:extLst>
              <a:ext uri="{FF2B5EF4-FFF2-40B4-BE49-F238E27FC236}">
                <a16:creationId xmlns:a16="http://schemas.microsoft.com/office/drawing/2014/main" id="{9D7109A7-594D-DE48-AE9D-21DF066CA411}"/>
              </a:ext>
            </a:extLst>
          </p:cNvPr>
          <p:cNvSpPr/>
          <p:nvPr userDrawn="1"/>
        </p:nvSpPr>
        <p:spPr>
          <a:xfrm rot="5400000" flipH="1" flipV="1">
            <a:off x="8093984" y="643236"/>
            <a:ext cx="1700808" cy="414337"/>
          </a:xfrm>
          <a:prstGeom prst="triangle">
            <a:avLst>
              <a:gd name="adj" fmla="val 100000"/>
            </a:avLst>
          </a:prstGeom>
          <a:solidFill>
            <a:srgbClr val="4B8BB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riangle 16">
            <a:extLst>
              <a:ext uri="{FF2B5EF4-FFF2-40B4-BE49-F238E27FC236}">
                <a16:creationId xmlns:a16="http://schemas.microsoft.com/office/drawing/2014/main" id="{C00425C3-6F76-9645-86CE-D8435D0CC17B}"/>
              </a:ext>
            </a:extLst>
          </p:cNvPr>
          <p:cNvSpPr/>
          <p:nvPr userDrawn="1"/>
        </p:nvSpPr>
        <p:spPr>
          <a:xfrm rot="5400000">
            <a:off x="-755764" y="5746029"/>
            <a:ext cx="1863579" cy="360362"/>
          </a:xfrm>
          <a:prstGeom prst="triangle">
            <a:avLst>
              <a:gd name="adj" fmla="val 100000"/>
            </a:avLst>
          </a:prstGeom>
          <a:solidFill>
            <a:srgbClr val="FFD43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5" name="Picture 5" descr="D:\Dropbox\Pos-Doutorado\Talks\Python Bootcamp\Figures\Python Bootcamp - Medal.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013" y="107950"/>
            <a:ext cx="1158875" cy="1160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56" name="Espaço Reservado para Título 1"/>
          <p:cNvSpPr>
            <a:spLocks noGrp="1"/>
          </p:cNvSpPr>
          <p:nvPr>
            <p:ph type="title"/>
          </p:nvPr>
        </p:nvSpPr>
        <p:spPr bwMode="auto">
          <a:xfrm>
            <a:off x="1258888" y="404813"/>
            <a:ext cx="7427912" cy="720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pt-BR" altLang="x-none" dirty="0"/>
              <a:t>Clique para editar o estilo do título mestre</a:t>
            </a:r>
          </a:p>
        </p:txBody>
      </p:sp>
    </p:spTree>
  </p:cSld>
  <p:clrMap bg1="lt1" tx1="dk1" bg2="lt2" tx2="dk2" accent1="accent1" accent2="accent2" accent3="accent3" accent4="accent4" accent5="accent5" accent6="accent6" hlink="hlink" folHlink="folHlink"/>
  <p:sldLayoutIdLst>
    <p:sldLayoutId id="2147483908" r:id="rId1"/>
    <p:sldLayoutId id="2147483912" r:id="rId2"/>
  </p:sldLayoutIdLst>
  <p:transition>
    <p:fade/>
  </p:transition>
  <p:hf hdr="0"/>
  <p:txStyles>
    <p:title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4000">
          <a:solidFill>
            <a:schemeClr val="tx1"/>
          </a:solidFill>
          <a:latin typeface="Calibri" pitchFamily="34" charset="0"/>
        </a:defRPr>
      </a:lvl2pPr>
      <a:lvl3pPr algn="l" rtl="0" eaLnBrk="0" fontAlgn="base" hangingPunct="0">
        <a:spcBef>
          <a:spcPct val="0"/>
        </a:spcBef>
        <a:spcAft>
          <a:spcPct val="0"/>
        </a:spcAft>
        <a:defRPr sz="4000">
          <a:solidFill>
            <a:schemeClr val="tx1"/>
          </a:solidFill>
          <a:latin typeface="Calibri" pitchFamily="34" charset="0"/>
        </a:defRPr>
      </a:lvl3pPr>
      <a:lvl4pPr algn="l" rtl="0" eaLnBrk="0" fontAlgn="base" hangingPunct="0">
        <a:spcBef>
          <a:spcPct val="0"/>
        </a:spcBef>
        <a:spcAft>
          <a:spcPct val="0"/>
        </a:spcAft>
        <a:defRPr sz="4000">
          <a:solidFill>
            <a:schemeClr val="tx1"/>
          </a:solidFill>
          <a:latin typeface="Calibri" pitchFamily="34" charset="0"/>
        </a:defRPr>
      </a:lvl4pPr>
      <a:lvl5pPr algn="l" rtl="0" eaLnBrk="0" fontAlgn="base" hangingPunct="0">
        <a:spcBef>
          <a:spcPct val="0"/>
        </a:spcBef>
        <a:spcAft>
          <a:spcPct val="0"/>
        </a:spcAft>
        <a:defRPr sz="4000">
          <a:solidFill>
            <a:schemeClr val="tx1"/>
          </a:solidFill>
          <a:latin typeface="Calibri" pitchFamily="34" charset="0"/>
        </a:defRPr>
      </a:lvl5pPr>
      <a:lvl6pPr marL="457200" algn="l" rtl="0" fontAlgn="base">
        <a:spcBef>
          <a:spcPct val="0"/>
        </a:spcBef>
        <a:spcAft>
          <a:spcPct val="0"/>
        </a:spcAft>
        <a:defRPr sz="4000">
          <a:solidFill>
            <a:schemeClr val="tx1"/>
          </a:solidFill>
          <a:latin typeface="Calibri" pitchFamily="34" charset="0"/>
        </a:defRPr>
      </a:lvl6pPr>
      <a:lvl7pPr marL="914400" algn="l" rtl="0" fontAlgn="base">
        <a:spcBef>
          <a:spcPct val="0"/>
        </a:spcBef>
        <a:spcAft>
          <a:spcPct val="0"/>
        </a:spcAft>
        <a:defRPr sz="4000">
          <a:solidFill>
            <a:schemeClr val="tx1"/>
          </a:solidFill>
          <a:latin typeface="Calibri" pitchFamily="34" charset="0"/>
        </a:defRPr>
      </a:lvl7pPr>
      <a:lvl8pPr marL="1371600" algn="l" rtl="0" fontAlgn="base">
        <a:spcBef>
          <a:spcPct val="0"/>
        </a:spcBef>
        <a:spcAft>
          <a:spcPct val="0"/>
        </a:spcAft>
        <a:defRPr sz="4000">
          <a:solidFill>
            <a:schemeClr val="tx1"/>
          </a:solidFill>
          <a:latin typeface="Calibri" pitchFamily="34" charset="0"/>
        </a:defRPr>
      </a:lvl8pPr>
      <a:lvl9pPr marL="1828800" algn="l" rtl="0" fontAlgn="base">
        <a:spcBef>
          <a:spcPct val="0"/>
        </a:spcBef>
        <a:spcAft>
          <a:spcPct val="0"/>
        </a:spcAft>
        <a:defRPr sz="40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b1quint/Python-Tutorial-Series/blob/master/Presentations/PTS2019_Basics_I.pptx"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github.com/b1quint/Python-Tutorial-Series/blob/master/Presentations/PTS2019_Basics_II.pptx"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s://docs.python.org/3/distutils/setupscript.html"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docs.python.org/3/distutils/setupscript.html"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https://docs.python.org/3/distutils/setupscript.html"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hyperlink" Target="https://docs.python.org/3/distutils/setupscript.html"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docs.python.org/3/distutils/setupscript.html"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docs.python.org/3/distutils/setupscript.html"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docs.python.org/3.7/library/2to3.html" TargetMode="External"/><Relationship Id="rId2" Type="http://schemas.openxmlformats.org/officeDocument/2006/relationships/hyperlink" Target="https://www.diveinto.org/python3/porting-code-to-python-3-with-2to3.html"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s://pypi.org/"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4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4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4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4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hyperlink" Target="https://www.anaconda.com/distribution/" TargetMode="External"/><Relationship Id="rId1" Type="http://schemas.openxmlformats.org/officeDocument/2006/relationships/slideLayout" Target="../slideLayouts/slideLayout3.xml"/><Relationship Id="rId5" Type="http://schemas.openxmlformats.org/officeDocument/2006/relationships/image" Target="../media/image6.tiff"/><Relationship Id="rId4" Type="http://schemas.openxmlformats.org/officeDocument/2006/relationships/hyperlink" Target="https://docs.conda.io/en/latest/miniconda.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docs.conda.io/projects/conda/en/latest/user-guide/tasks/manage-pkgs.html"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conda.io/projects/conda/en/latest/user-guide/tasks/manage-environments.html"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hyperlink" Target="https://github.com/conda/conda/issues/5253"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conda.io/projects/conda/en/latest/user-guide/tasks/manage-environments.html"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conda.io/projects/conda/en/latest/user-guide/tasks/manage-environments.html"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3" Type="http://schemas.openxmlformats.org/officeDocument/2006/relationships/hyperlink" Target="https://conda.io/projects/conda/en/latest/user-guide/tasks/manage-environments.html"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2" Type="http://schemas.openxmlformats.org/officeDocument/2006/relationships/hyperlink" Target="https://github.com/b1quint/Python-Tutorial-Series/tree/master/Exercises"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Título 1"/>
          <p:cNvSpPr>
            <a:spLocks noGrp="1"/>
          </p:cNvSpPr>
          <p:nvPr>
            <p:ph type="ctrTitle"/>
          </p:nvPr>
        </p:nvSpPr>
        <p:spPr>
          <a:xfrm>
            <a:off x="1336104" y="3479336"/>
            <a:ext cx="7772400" cy="2123658"/>
          </a:xfrm>
        </p:spPr>
        <p:txBody>
          <a:bodyPr>
            <a:spAutoFit/>
          </a:bodyPr>
          <a:lstStyle/>
          <a:p>
            <a:pPr eaLnBrk="1" hangingPunct="1"/>
            <a:r>
              <a:rPr lang="pt-BR" altLang="x-none" dirty="0">
                <a:latin typeface="Lato" charset="0"/>
              </a:rPr>
              <a:t>Python Tutorial Series 2019</a:t>
            </a:r>
            <a:br>
              <a:rPr lang="pt-BR" altLang="x-none" dirty="0">
                <a:latin typeface="Lato" charset="0"/>
              </a:rPr>
            </a:br>
            <a:r>
              <a:rPr lang="pt-BR" altLang="x-none" dirty="0" err="1">
                <a:latin typeface="Lato" charset="0"/>
              </a:rPr>
              <a:t>Basics</a:t>
            </a:r>
            <a:r>
              <a:rPr lang="pt-BR" altLang="x-none" dirty="0">
                <a:latin typeface="Lato" charset="0"/>
              </a:rPr>
              <a:t> 3: </a:t>
            </a:r>
            <a:r>
              <a:rPr lang="pt-BR" altLang="x-none" dirty="0" err="1">
                <a:latin typeface="Lato" charset="0"/>
              </a:rPr>
              <a:t>Packages</a:t>
            </a:r>
            <a:r>
              <a:rPr lang="pt-BR" altLang="x-none" dirty="0">
                <a:latin typeface="Lato" charset="0"/>
              </a:rPr>
              <a:t>, </a:t>
            </a:r>
            <a:r>
              <a:rPr lang="pt-BR" altLang="x-none" dirty="0" err="1">
                <a:latin typeface="Lato" charset="0"/>
              </a:rPr>
              <a:t>Environments</a:t>
            </a:r>
            <a:r>
              <a:rPr lang="pt-BR" altLang="x-none" dirty="0">
                <a:latin typeface="Lato" charset="0"/>
              </a:rPr>
              <a:t> </a:t>
            </a:r>
            <a:r>
              <a:rPr lang="pt-BR" altLang="x-none" dirty="0" err="1">
                <a:latin typeface="Lato" charset="0"/>
              </a:rPr>
              <a:t>and</a:t>
            </a:r>
            <a:r>
              <a:rPr lang="pt-BR" altLang="x-none" dirty="0">
                <a:latin typeface="Lato" charset="0"/>
              </a:rPr>
              <a:t> Python </a:t>
            </a:r>
            <a:r>
              <a:rPr lang="pt-BR" altLang="x-none" dirty="0" err="1">
                <a:latin typeface="Lato" charset="0"/>
              </a:rPr>
              <a:t>Versions</a:t>
            </a:r>
            <a:endParaRPr lang="pt-BR" altLang="x-none" dirty="0">
              <a:latin typeface="Lato" charset="0"/>
            </a:endParaRPr>
          </a:p>
        </p:txBody>
      </p:sp>
      <p:sp>
        <p:nvSpPr>
          <p:cNvPr id="3" name="Subtítulo 2"/>
          <p:cNvSpPr>
            <a:spLocks noGrp="1"/>
          </p:cNvSpPr>
          <p:nvPr>
            <p:ph type="subTitle" idx="1"/>
          </p:nvPr>
        </p:nvSpPr>
        <p:spPr>
          <a:xfrm>
            <a:off x="1691680" y="5276800"/>
            <a:ext cx="7416824" cy="1752600"/>
          </a:xfrm>
        </p:spPr>
        <p:txBody>
          <a:bodyPr anchor="ctr">
            <a:normAutofit/>
          </a:bodyPr>
          <a:lstStyle/>
          <a:p>
            <a:pPr eaLnBrk="1" fontAlgn="auto" hangingPunct="1">
              <a:spcAft>
                <a:spcPts val="0"/>
              </a:spcAft>
              <a:defRPr/>
            </a:pPr>
            <a:r>
              <a:rPr lang="pt-BR" sz="1800" dirty="0">
                <a:solidFill>
                  <a:schemeClr val="tx1">
                    <a:lumMod val="50000"/>
                    <a:lumOff val="50000"/>
                  </a:schemeClr>
                </a:solidFill>
              </a:rPr>
              <a:t>Bruno C. </a:t>
            </a:r>
            <a:r>
              <a:rPr lang="pt-BR" sz="1800" dirty="0" err="1">
                <a:solidFill>
                  <a:schemeClr val="tx1">
                    <a:lumMod val="50000"/>
                    <a:lumOff val="50000"/>
                  </a:schemeClr>
                </a:solidFill>
              </a:rPr>
              <a:t>Quint</a:t>
            </a:r>
            <a:r>
              <a:rPr lang="pt-BR" sz="1800" dirty="0">
                <a:solidFill>
                  <a:schemeClr val="tx1">
                    <a:lumMod val="50000"/>
                    <a:lumOff val="50000"/>
                  </a:schemeClr>
                </a:solidFill>
              </a:rPr>
              <a:t> - </a:t>
            </a:r>
            <a:r>
              <a:rPr lang="pt-BR" dirty="0" err="1">
                <a:solidFill>
                  <a:schemeClr val="tx1">
                    <a:lumMod val="50000"/>
                    <a:lumOff val="50000"/>
                  </a:schemeClr>
                </a:solidFill>
              </a:rPr>
              <a:t>bquint@gemini.edu</a:t>
            </a:r>
            <a:endParaRPr lang="pt-BR" dirty="0">
              <a:solidFill>
                <a:schemeClr val="tx1">
                  <a:lumMod val="50000"/>
                  <a:lumOff val="50000"/>
                </a:schemeClr>
              </a:solidFill>
            </a:endParaRPr>
          </a:p>
          <a:p>
            <a:pPr eaLnBrk="1" fontAlgn="auto" hangingPunct="1">
              <a:spcAft>
                <a:spcPts val="0"/>
              </a:spcAft>
              <a:defRPr/>
            </a:pPr>
            <a:r>
              <a:rPr lang="pt-BR" dirty="0">
                <a:solidFill>
                  <a:schemeClr val="tx1">
                    <a:lumMod val="50000"/>
                    <a:lumOff val="50000"/>
                  </a:schemeClr>
                </a:solidFill>
              </a:rPr>
              <a:t> Kenneth Anderson - </a:t>
            </a:r>
            <a:r>
              <a:rPr lang="pt-BR" dirty="0" err="1">
                <a:solidFill>
                  <a:schemeClr val="tx1">
                    <a:lumMod val="50000"/>
                    <a:lumOff val="50000"/>
                  </a:schemeClr>
                </a:solidFill>
              </a:rPr>
              <a:t>kanderso@gemini.edu</a:t>
            </a:r>
            <a:endParaRPr lang="pt-BR" sz="1800" dirty="0">
              <a:solidFill>
                <a:schemeClr val="tx1">
                  <a:lumMod val="50000"/>
                  <a:lumOff val="50000"/>
                </a:schemeClr>
              </a:solidFill>
            </a:endParaRPr>
          </a:p>
          <a:p>
            <a:pPr algn="r" eaLnBrk="1" fontAlgn="auto" hangingPunct="1">
              <a:spcAft>
                <a:spcPts val="0"/>
              </a:spcAft>
              <a:defRPr/>
            </a:pPr>
            <a:r>
              <a:rPr lang="pt-BR" sz="1800" dirty="0">
                <a:solidFill>
                  <a:schemeClr val="tx1">
                    <a:lumMod val="50000"/>
                    <a:lumOff val="50000"/>
                  </a:schemeClr>
                </a:solidFill>
              </a:rPr>
              <a:t>SUSD - GEMINI South, La Serena, Chile </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10</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a:latin typeface="Calibri" charset="0"/>
                <a:ea typeface="Courier New" charset="0"/>
                <a:cs typeface="Courier New" charset="0"/>
              </a:rPr>
              <a:t>script</a:t>
            </a:r>
          </a:p>
        </p:txBody>
      </p:sp>
      <p:sp>
        <p:nvSpPr>
          <p:cNvPr id="7" name="Rounded Rectangle 6">
            <a:extLst>
              <a:ext uri="{FF2B5EF4-FFF2-40B4-BE49-F238E27FC236}">
                <a16:creationId xmlns:a16="http://schemas.microsoft.com/office/drawing/2014/main" id="{F5411009-7777-2941-9089-D24F54F7C456}"/>
              </a:ext>
            </a:extLst>
          </p:cNvPr>
          <p:cNvSpPr/>
          <p:nvPr/>
        </p:nvSpPr>
        <p:spPr>
          <a:xfrm>
            <a:off x="449530" y="1412776"/>
            <a:ext cx="8336632" cy="4008715"/>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 </a:t>
            </a:r>
            <a:r>
              <a:rPr lang="en-US" dirty="0">
                <a:solidFill>
                  <a:schemeClr val="accent6">
                    <a:lumMod val="75000"/>
                  </a:schemeClr>
                </a:solidFill>
                <a:latin typeface="Roboto Mono" pitchFamily="2" charset="0"/>
                <a:ea typeface="Roboto Mono" pitchFamily="2" charset="0"/>
                <a:cs typeface="Consolas" charset="0"/>
              </a:rPr>
              <a:t> </a:t>
            </a: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'The dice gave me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err="1">
                <a:solidFill>
                  <a:schemeClr val="tx1"/>
                </a:solidFill>
                <a:latin typeface="Roboto Mono" pitchFamily="2" charset="0"/>
                <a:ea typeface="Roboto Mono" pitchFamily="2" charset="0"/>
                <a:cs typeface="Consolas" charset="0"/>
              </a:rPr>
              <a:t>roll_dice</a:t>
            </a:r>
            <a:r>
              <a:rPr lang="en-US" dirty="0">
                <a:solidFill>
                  <a:srgbClr val="00B0F0"/>
                </a:solidFill>
                <a:latin typeface="Roboto Mono" pitchFamily="2" charset="0"/>
                <a:ea typeface="Roboto Mono" pitchFamily="2" charset="0"/>
                <a:cs typeface="Consolas" charset="0"/>
              </a:rPr>
              <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endParaRPr lang="en-US" dirty="0">
              <a:solidFill>
                <a:schemeClr val="tx1"/>
              </a:solidFill>
              <a:latin typeface="Roboto Mono" pitchFamily="2" charset="0"/>
              <a:ea typeface="Roboto Mono" pitchFamily="2" charset="0"/>
              <a:cs typeface="Consolas" charset="0"/>
            </a:endParaRPr>
          </a:p>
        </p:txBody>
      </p:sp>
    </p:spTree>
    <p:extLst>
      <p:ext uri="{BB962C8B-B14F-4D97-AF65-F5344CB8AC3E}">
        <p14:creationId xmlns:p14="http://schemas.microsoft.com/office/powerpoint/2010/main" val="37096951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11</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a:latin typeface="Calibri" charset="0"/>
                <a:ea typeface="Courier New" charset="0"/>
                <a:cs typeface="Courier New" charset="0"/>
              </a:rPr>
              <a:t>script</a:t>
            </a:r>
          </a:p>
        </p:txBody>
      </p:sp>
      <p:sp>
        <p:nvSpPr>
          <p:cNvPr id="8" name="Rounded Rectangle 7">
            <a:extLst>
              <a:ext uri="{FF2B5EF4-FFF2-40B4-BE49-F238E27FC236}">
                <a16:creationId xmlns:a16="http://schemas.microsoft.com/office/drawing/2014/main" id="{746B17EC-5F14-E24C-BB1C-77B3DBB6BE86}"/>
              </a:ext>
            </a:extLst>
          </p:cNvPr>
          <p:cNvSpPr/>
          <p:nvPr/>
        </p:nvSpPr>
        <p:spPr>
          <a:xfrm>
            <a:off x="449530" y="1412776"/>
            <a:ext cx="8336632" cy="4288393"/>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 </a:t>
            </a:r>
            <a:r>
              <a:rPr lang="en-US" dirty="0">
                <a:solidFill>
                  <a:schemeClr val="accent6">
                    <a:lumMod val="75000"/>
                  </a:schemeClr>
                </a:solidFill>
                <a:latin typeface="Roboto Mono" pitchFamily="2" charset="0"/>
                <a:ea typeface="Roboto Mono" pitchFamily="2" charset="0"/>
                <a:cs typeface="Consolas" charset="0"/>
              </a:rPr>
              <a:t> </a:t>
            </a: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'Current scope: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__name__</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r>
              <a:rPr lang="en-US" dirty="0">
                <a:solidFill>
                  <a:schemeClr val="accent6">
                    <a:lumMod val="75000"/>
                  </a:schemeClr>
                </a:solidFill>
                <a:latin typeface="Roboto Mono" pitchFamily="2" charset="0"/>
                <a:ea typeface="Roboto Mono" pitchFamily="2" charset="0"/>
                <a:cs typeface="Consolas" charset="0"/>
              </a:rPr>
              <a:t>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'The dice gave me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err="1">
                <a:solidFill>
                  <a:schemeClr val="tx1"/>
                </a:solidFill>
                <a:latin typeface="Roboto Mono" pitchFamily="2" charset="0"/>
                <a:ea typeface="Roboto Mono" pitchFamily="2" charset="0"/>
                <a:cs typeface="Consolas" charset="0"/>
              </a:rPr>
              <a:t>roll_dice</a:t>
            </a:r>
            <a:r>
              <a:rPr lang="en-US" dirty="0">
                <a:solidFill>
                  <a:srgbClr val="00B0F0"/>
                </a:solidFill>
                <a:latin typeface="Roboto Mono" pitchFamily="2" charset="0"/>
                <a:ea typeface="Roboto Mono" pitchFamily="2" charset="0"/>
                <a:cs typeface="Consolas" charset="0"/>
              </a:rPr>
              <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endParaRPr lang="en-US" dirty="0">
              <a:solidFill>
                <a:schemeClr val="tx1"/>
              </a:solidFill>
              <a:latin typeface="Roboto Mono" pitchFamily="2" charset="0"/>
              <a:ea typeface="Roboto Mono" pitchFamily="2" charset="0"/>
              <a:cs typeface="Consolas" charset="0"/>
            </a:endParaRPr>
          </a:p>
        </p:txBody>
      </p:sp>
    </p:spTree>
    <p:extLst>
      <p:ext uri="{BB962C8B-B14F-4D97-AF65-F5344CB8AC3E}">
        <p14:creationId xmlns:p14="http://schemas.microsoft.com/office/powerpoint/2010/main" val="13612720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12</a:t>
            </a:fld>
            <a:endParaRPr lang="pt-BR" altLang="x-none" dirty="0"/>
          </a:p>
        </p:txBody>
      </p:sp>
      <p:sp>
        <p:nvSpPr>
          <p:cNvPr id="7" name="Rounded Rectangle 6">
            <a:extLst>
              <a:ext uri="{FF2B5EF4-FFF2-40B4-BE49-F238E27FC236}">
                <a16:creationId xmlns:a16="http://schemas.microsoft.com/office/drawing/2014/main" id="{F5411009-7777-2941-9089-D24F54F7C456}"/>
              </a:ext>
            </a:extLst>
          </p:cNvPr>
          <p:cNvSpPr/>
          <p:nvPr/>
        </p:nvSpPr>
        <p:spPr>
          <a:xfrm>
            <a:off x="449530" y="1412776"/>
            <a:ext cx="8336632" cy="4288393"/>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 </a:t>
            </a:r>
            <a:r>
              <a:rPr lang="en-US" dirty="0">
                <a:solidFill>
                  <a:schemeClr val="accent6">
                    <a:lumMod val="75000"/>
                  </a:schemeClr>
                </a:solidFill>
                <a:latin typeface="Roboto Mono" pitchFamily="2" charset="0"/>
                <a:ea typeface="Roboto Mono" pitchFamily="2" charset="0"/>
                <a:cs typeface="Consolas" charset="0"/>
              </a:rPr>
              <a:t> </a:t>
            </a: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'Current scope: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__name__</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r>
              <a:rPr lang="en-US" dirty="0">
                <a:solidFill>
                  <a:schemeClr val="accent6">
                    <a:lumMod val="75000"/>
                  </a:schemeClr>
                </a:solidFill>
                <a:latin typeface="Roboto Mono" pitchFamily="2" charset="0"/>
                <a:ea typeface="Roboto Mono" pitchFamily="2" charset="0"/>
                <a:cs typeface="Consolas" charset="0"/>
              </a:rPr>
              <a:t>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'The dice gave me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err="1">
                <a:solidFill>
                  <a:schemeClr val="tx1"/>
                </a:solidFill>
                <a:latin typeface="Roboto Mono" pitchFamily="2" charset="0"/>
                <a:ea typeface="Roboto Mono" pitchFamily="2" charset="0"/>
                <a:cs typeface="Consolas" charset="0"/>
              </a:rPr>
              <a:t>roll_dice</a:t>
            </a:r>
            <a:r>
              <a:rPr lang="en-US" dirty="0">
                <a:solidFill>
                  <a:srgbClr val="00B0F0"/>
                </a:solidFill>
                <a:latin typeface="Roboto Mono" pitchFamily="2" charset="0"/>
                <a:ea typeface="Roboto Mono" pitchFamily="2" charset="0"/>
                <a:cs typeface="Consolas" charset="0"/>
              </a:rPr>
              <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endParaRPr lang="en-US" dirty="0">
              <a:solidFill>
                <a:schemeClr val="tx1"/>
              </a:solidFill>
              <a:latin typeface="Roboto Mono" pitchFamily="2" charset="0"/>
              <a:ea typeface="Roboto Mono" pitchFamily="2" charset="0"/>
              <a:cs typeface="Consolas" charset="0"/>
            </a:endParaRPr>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a:latin typeface="Calibri" charset="0"/>
                <a:ea typeface="Courier New" charset="0"/>
                <a:cs typeface="Courier New" charset="0"/>
              </a:rPr>
              <a:t>script</a:t>
            </a:r>
          </a:p>
        </p:txBody>
      </p:sp>
      <p:sp>
        <p:nvSpPr>
          <p:cNvPr id="11" name="Rounded Rectangle 10">
            <a:extLst>
              <a:ext uri="{FF2B5EF4-FFF2-40B4-BE49-F238E27FC236}">
                <a16:creationId xmlns:a16="http://schemas.microsoft.com/office/drawing/2014/main" id="{CE8587D2-A378-8741-AF48-CFA9B9F59EE5}"/>
              </a:ext>
            </a:extLst>
          </p:cNvPr>
          <p:cNvSpPr/>
          <p:nvPr/>
        </p:nvSpPr>
        <p:spPr>
          <a:xfrm>
            <a:off x="3995936" y="5386238"/>
            <a:ext cx="4986566" cy="976908"/>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python </a:t>
            </a:r>
            <a:r>
              <a:rPr lang="en-US" dirty="0" err="1">
                <a:latin typeface="Roboto Mono" pitchFamily="2" charset="0"/>
                <a:ea typeface="Roboto Mono" pitchFamily="2" charset="0"/>
                <a:cs typeface="Consolas" panose="020B0609020204030204" pitchFamily="49" charset="0"/>
              </a:rPr>
              <a:t>my_module.py</a:t>
            </a:r>
            <a:endParaRPr lang="en-US" dirty="0">
              <a:latin typeface="Roboto Mono" pitchFamily="2" charset="0"/>
              <a:ea typeface="Roboto Mono" pitchFamily="2" charset="0"/>
              <a:cs typeface="Consolas" panose="020B0609020204030204" pitchFamily="49" charset="0"/>
            </a:endParaRPr>
          </a:p>
          <a:p>
            <a:r>
              <a:rPr lang="en-US" dirty="0">
                <a:latin typeface="Roboto Mono" pitchFamily="2" charset="0"/>
                <a:ea typeface="Roboto Mono" pitchFamily="2" charset="0"/>
                <a:cs typeface="Consolas" panose="020B0609020204030204" pitchFamily="49" charset="0"/>
              </a:rPr>
              <a:t>Current scope: __main__</a:t>
            </a:r>
          </a:p>
          <a:p>
            <a:r>
              <a:rPr lang="en-US" dirty="0">
                <a:latin typeface="Roboto Mono" pitchFamily="2" charset="0"/>
                <a:ea typeface="Roboto Mono" pitchFamily="2" charset="0"/>
                <a:cs typeface="Consolas" panose="020B0609020204030204" pitchFamily="49" charset="0"/>
              </a:rPr>
              <a:t>The dice gave me 1</a:t>
            </a:r>
          </a:p>
        </p:txBody>
      </p:sp>
    </p:spTree>
    <p:extLst>
      <p:ext uri="{BB962C8B-B14F-4D97-AF65-F5344CB8AC3E}">
        <p14:creationId xmlns:p14="http://schemas.microsoft.com/office/powerpoint/2010/main" val="25812852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D67F10C-50C2-634B-AEFA-1C5AB15A97DA}"/>
              </a:ext>
            </a:extLst>
          </p:cNvPr>
          <p:cNvSpPr/>
          <p:nvPr/>
        </p:nvSpPr>
        <p:spPr>
          <a:xfrm>
            <a:off x="449530" y="1412776"/>
            <a:ext cx="8336632" cy="4288393"/>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 </a:t>
            </a:r>
            <a:r>
              <a:rPr lang="en-US" dirty="0">
                <a:solidFill>
                  <a:schemeClr val="accent6">
                    <a:lumMod val="75000"/>
                  </a:schemeClr>
                </a:solidFill>
                <a:latin typeface="Roboto Mono" pitchFamily="2" charset="0"/>
                <a:ea typeface="Roboto Mono" pitchFamily="2" charset="0"/>
                <a:cs typeface="Consolas" charset="0"/>
              </a:rPr>
              <a:t> </a:t>
            </a: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if </a:t>
            </a:r>
            <a:r>
              <a:rPr lang="en-US" dirty="0">
                <a:solidFill>
                  <a:schemeClr val="tx1"/>
                </a:solidFill>
                <a:latin typeface="Roboto Mono" pitchFamily="2" charset="0"/>
                <a:ea typeface="Roboto Mono" pitchFamily="2" charset="0"/>
                <a:cs typeface="Consolas" charset="0"/>
              </a:rPr>
              <a:t>__name__</a:t>
            </a:r>
            <a:r>
              <a:rPr lang="en-US" dirty="0">
                <a:solidFill>
                  <a:schemeClr val="accent6">
                    <a:lumMod val="75000"/>
                  </a:schemeClr>
                </a:solidFill>
                <a:latin typeface="Roboto Mono" pitchFamily="2" charset="0"/>
                <a:ea typeface="Roboto Mono" pitchFamily="2" charset="0"/>
                <a:cs typeface="Consolas" charset="0"/>
              </a:rPr>
              <a:t> </a:t>
            </a:r>
            <a:r>
              <a:rPr lang="en-US" dirty="0">
                <a:solidFill>
                  <a:schemeClr val="tx1"/>
                </a:solidFill>
                <a:latin typeface="Roboto Mono" pitchFamily="2" charset="0"/>
                <a:ea typeface="Roboto Mono" pitchFamily="2" charset="0"/>
                <a:cs typeface="Consolas" charset="0"/>
              </a:rPr>
              <a:t>==</a:t>
            </a:r>
            <a:r>
              <a:rPr lang="en-US" dirty="0">
                <a:solidFill>
                  <a:schemeClr val="accent6">
                    <a:lumMod val="75000"/>
                  </a:schemeClr>
                </a:solidFill>
                <a:latin typeface="Roboto Mono" pitchFamily="2" charset="0"/>
                <a:ea typeface="Roboto Mono" pitchFamily="2" charset="0"/>
                <a:cs typeface="Consolas" charset="0"/>
              </a:rPr>
              <a:t> </a:t>
            </a:r>
            <a:r>
              <a:rPr lang="en-US" dirty="0">
                <a:solidFill>
                  <a:schemeClr val="accent2">
                    <a:lumMod val="75000"/>
                  </a:schemeClr>
                </a:solidFill>
                <a:latin typeface="Roboto Mono" pitchFamily="2" charset="0"/>
                <a:ea typeface="Roboto Mono" pitchFamily="2" charset="0"/>
                <a:cs typeface="Consolas" charset="0"/>
              </a:rPr>
              <a:t>'__main__'</a:t>
            </a:r>
            <a:r>
              <a:rPr lang="en-US" dirty="0">
                <a:solidFill>
                  <a:schemeClr val="accent6">
                    <a:lumMod val="75000"/>
                  </a:schemeClr>
                </a:solidFill>
                <a:latin typeface="Roboto Mono" pitchFamily="2" charset="0"/>
                <a:ea typeface="Roboto Mono" pitchFamily="2" charset="0"/>
                <a:cs typeface="Consolas" charset="0"/>
              </a:rPr>
              <a:t>:</a:t>
            </a:r>
          </a:p>
          <a:p>
            <a:r>
              <a:rPr lang="en-US" dirty="0">
                <a:solidFill>
                  <a:schemeClr val="accent6">
                    <a:lumMod val="75000"/>
                  </a:schemeClr>
                </a:solidFill>
                <a:latin typeface="Roboto Mono" pitchFamily="2" charset="0"/>
                <a:ea typeface="Roboto Mono" pitchFamily="2" charset="0"/>
                <a:cs typeface="Consolas" charset="0"/>
              </a:rPr>
              <a:t>    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'The dice gave me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err="1">
                <a:solidFill>
                  <a:schemeClr val="tx1"/>
                </a:solidFill>
                <a:latin typeface="Roboto Mono" pitchFamily="2" charset="0"/>
                <a:ea typeface="Roboto Mono" pitchFamily="2" charset="0"/>
                <a:cs typeface="Consolas" charset="0"/>
              </a:rPr>
              <a:t>roll_dice</a:t>
            </a:r>
            <a:r>
              <a:rPr lang="en-US" dirty="0">
                <a:solidFill>
                  <a:srgbClr val="00B0F0"/>
                </a:solidFill>
                <a:latin typeface="Roboto Mono" pitchFamily="2" charset="0"/>
                <a:ea typeface="Roboto Mono" pitchFamily="2" charset="0"/>
                <a:cs typeface="Consolas" charset="0"/>
              </a:rPr>
              <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endParaRPr lang="en-US" dirty="0">
              <a:solidFill>
                <a:schemeClr val="tx1"/>
              </a:solidFill>
              <a:latin typeface="Roboto Mono" pitchFamily="2" charset="0"/>
              <a:ea typeface="Roboto Mono" pitchFamily="2" charset="0"/>
              <a:cs typeface="Consolas" charset="0"/>
            </a:endParaRPr>
          </a:p>
        </p:txBody>
      </p:sp>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13</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a:latin typeface="Calibri" charset="0"/>
                <a:ea typeface="Courier New" charset="0"/>
                <a:cs typeface="Courier New" charset="0"/>
              </a:rPr>
              <a:t>script</a:t>
            </a:r>
          </a:p>
        </p:txBody>
      </p:sp>
      <p:sp>
        <p:nvSpPr>
          <p:cNvPr id="7" name="Rectangle 6">
            <a:extLst>
              <a:ext uri="{FF2B5EF4-FFF2-40B4-BE49-F238E27FC236}">
                <a16:creationId xmlns:a16="http://schemas.microsoft.com/office/drawing/2014/main" id="{FC97F402-CC26-784E-B0D2-FE0274E7093D}"/>
              </a:ext>
            </a:extLst>
          </p:cNvPr>
          <p:cNvSpPr/>
          <p:nvPr/>
        </p:nvSpPr>
        <p:spPr>
          <a:xfrm>
            <a:off x="449530" y="4725144"/>
            <a:ext cx="8336632" cy="360040"/>
          </a:xfrm>
          <a:prstGeom prst="rec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5720211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D67F10C-50C2-634B-AEFA-1C5AB15A97DA}"/>
              </a:ext>
            </a:extLst>
          </p:cNvPr>
          <p:cNvSpPr/>
          <p:nvPr/>
        </p:nvSpPr>
        <p:spPr>
          <a:xfrm>
            <a:off x="449530" y="1412776"/>
            <a:ext cx="8336632" cy="4288393"/>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a:t>
            </a: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if </a:t>
            </a:r>
            <a:r>
              <a:rPr lang="en-US" dirty="0">
                <a:solidFill>
                  <a:schemeClr val="tx1"/>
                </a:solidFill>
                <a:latin typeface="Roboto Mono" pitchFamily="2" charset="0"/>
                <a:ea typeface="Roboto Mono" pitchFamily="2" charset="0"/>
                <a:cs typeface="Consolas" charset="0"/>
              </a:rPr>
              <a:t>__name__</a:t>
            </a:r>
            <a:r>
              <a:rPr lang="en-US" dirty="0">
                <a:solidFill>
                  <a:schemeClr val="accent6">
                    <a:lumMod val="75000"/>
                  </a:schemeClr>
                </a:solidFill>
                <a:latin typeface="Roboto Mono" pitchFamily="2" charset="0"/>
                <a:ea typeface="Roboto Mono" pitchFamily="2" charset="0"/>
                <a:cs typeface="Consolas" charset="0"/>
              </a:rPr>
              <a:t> </a:t>
            </a:r>
            <a:r>
              <a:rPr lang="en-US" dirty="0">
                <a:solidFill>
                  <a:schemeClr val="tx1"/>
                </a:solidFill>
                <a:latin typeface="Roboto Mono" pitchFamily="2" charset="0"/>
                <a:ea typeface="Roboto Mono" pitchFamily="2" charset="0"/>
                <a:cs typeface="Consolas" charset="0"/>
              </a:rPr>
              <a:t>==</a:t>
            </a:r>
            <a:r>
              <a:rPr lang="en-US" dirty="0">
                <a:solidFill>
                  <a:schemeClr val="accent6">
                    <a:lumMod val="75000"/>
                  </a:schemeClr>
                </a:solidFill>
                <a:latin typeface="Roboto Mono" pitchFamily="2" charset="0"/>
                <a:ea typeface="Roboto Mono" pitchFamily="2" charset="0"/>
                <a:cs typeface="Consolas" charset="0"/>
              </a:rPr>
              <a:t> </a:t>
            </a:r>
            <a:r>
              <a:rPr lang="en-US" dirty="0">
                <a:solidFill>
                  <a:schemeClr val="accent2">
                    <a:lumMod val="75000"/>
                  </a:schemeClr>
                </a:solidFill>
                <a:latin typeface="Roboto Mono" pitchFamily="2" charset="0"/>
                <a:ea typeface="Roboto Mono" pitchFamily="2" charset="0"/>
                <a:cs typeface="Consolas" charset="0"/>
              </a:rPr>
              <a:t>'__main__'</a:t>
            </a:r>
            <a:r>
              <a:rPr lang="en-US" dirty="0">
                <a:solidFill>
                  <a:schemeClr val="accent6">
                    <a:lumMod val="75000"/>
                  </a:schemeClr>
                </a:solidFill>
                <a:latin typeface="Roboto Mono" pitchFamily="2" charset="0"/>
                <a:ea typeface="Roboto Mono" pitchFamily="2" charset="0"/>
                <a:cs typeface="Consolas" charset="0"/>
              </a:rPr>
              <a:t>:</a:t>
            </a:r>
          </a:p>
          <a:p>
            <a:r>
              <a:rPr lang="en-US" dirty="0">
                <a:solidFill>
                  <a:schemeClr val="accent6">
                    <a:lumMod val="75000"/>
                  </a:schemeClr>
                </a:solidFill>
                <a:latin typeface="Roboto Mono" pitchFamily="2" charset="0"/>
                <a:ea typeface="Roboto Mono" pitchFamily="2" charset="0"/>
                <a:cs typeface="Consolas" charset="0"/>
              </a:rPr>
              <a:t>    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'The dice gave me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err="1">
                <a:solidFill>
                  <a:schemeClr val="tx1"/>
                </a:solidFill>
                <a:latin typeface="Roboto Mono" pitchFamily="2" charset="0"/>
                <a:ea typeface="Roboto Mono" pitchFamily="2" charset="0"/>
                <a:cs typeface="Consolas" charset="0"/>
              </a:rPr>
              <a:t>roll_dice</a:t>
            </a:r>
            <a:r>
              <a:rPr lang="en-US" dirty="0">
                <a:solidFill>
                  <a:srgbClr val="00B0F0"/>
                </a:solidFill>
                <a:latin typeface="Roboto Mono" pitchFamily="2" charset="0"/>
                <a:ea typeface="Roboto Mono" pitchFamily="2" charset="0"/>
                <a:cs typeface="Consolas" charset="0"/>
              </a:rPr>
              <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endParaRPr lang="en-US" dirty="0">
              <a:solidFill>
                <a:schemeClr val="tx1"/>
              </a:solidFill>
              <a:latin typeface="Roboto Mono" pitchFamily="2" charset="0"/>
              <a:ea typeface="Roboto Mono" pitchFamily="2" charset="0"/>
              <a:cs typeface="Consolas" charset="0"/>
            </a:endParaRPr>
          </a:p>
        </p:txBody>
      </p:sp>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14</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a:latin typeface="Calibri" charset="0"/>
                <a:ea typeface="Courier New" charset="0"/>
                <a:cs typeface="Courier New" charset="0"/>
              </a:rPr>
              <a:t>script</a:t>
            </a:r>
          </a:p>
        </p:txBody>
      </p:sp>
      <p:sp>
        <p:nvSpPr>
          <p:cNvPr id="7" name="Rectangle 6">
            <a:extLst>
              <a:ext uri="{FF2B5EF4-FFF2-40B4-BE49-F238E27FC236}">
                <a16:creationId xmlns:a16="http://schemas.microsoft.com/office/drawing/2014/main" id="{FC97F402-CC26-784E-B0D2-FE0274E7093D}"/>
              </a:ext>
            </a:extLst>
          </p:cNvPr>
          <p:cNvSpPr/>
          <p:nvPr/>
        </p:nvSpPr>
        <p:spPr>
          <a:xfrm>
            <a:off x="449530" y="4725144"/>
            <a:ext cx="8336632" cy="360040"/>
          </a:xfrm>
          <a:prstGeom prst="rec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9" name="Rounded Rectangle 8">
            <a:extLst>
              <a:ext uri="{FF2B5EF4-FFF2-40B4-BE49-F238E27FC236}">
                <a16:creationId xmlns:a16="http://schemas.microsoft.com/office/drawing/2014/main" id="{FFE53F68-F9D5-C345-A43C-F8A5E658F82D}"/>
              </a:ext>
            </a:extLst>
          </p:cNvPr>
          <p:cNvSpPr/>
          <p:nvPr/>
        </p:nvSpPr>
        <p:spPr>
          <a:xfrm>
            <a:off x="3995936" y="4832989"/>
            <a:ext cx="4986566" cy="156305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1</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a:solidFill>
                  <a:srgbClr val="00B050"/>
                </a:solidFill>
                <a:latin typeface="Consolas" panose="020B0609020204030204" pitchFamily="49" charset="0"/>
                <a:ea typeface="Roboto Mono" pitchFamily="2" charset="0"/>
                <a:cs typeface="Consolas" panose="020B0609020204030204" pitchFamily="49" charset="0"/>
              </a:rPr>
              <a:t>import</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err="1">
                <a:solidFill>
                  <a:srgbClr val="76D6FF"/>
                </a:solidFill>
                <a:latin typeface="Consolas" panose="020B0609020204030204" pitchFamily="49" charset="0"/>
                <a:ea typeface="Roboto Mono" pitchFamily="2" charset="0"/>
                <a:cs typeface="Consolas" panose="020B0609020204030204" pitchFamily="49" charset="0"/>
              </a:rPr>
              <a:t>my_module</a:t>
            </a:r>
            <a:endParaRPr lang="en-US" b="1" dirty="0">
              <a:solidFill>
                <a:srgbClr val="76D6FF"/>
              </a:solidFill>
              <a:latin typeface="Consolas" panose="020B0609020204030204" pitchFamily="49" charset="0"/>
              <a:ea typeface="Roboto Mono" pitchFamily="2" charset="0"/>
              <a:cs typeface="Consolas" panose="020B0609020204030204" pitchFamily="49" charset="0"/>
            </a:endParaRPr>
          </a:p>
          <a:p>
            <a:endParaRPr lang="en-US" dirty="0">
              <a:solidFill>
                <a:schemeClr val="bg1"/>
              </a:solidFill>
              <a:latin typeface="Consolas" panose="020B0609020204030204" pitchFamily="49" charset="0"/>
              <a:ea typeface="Roboto Mono" pitchFamily="2" charset="0"/>
              <a:cs typeface="Consolas" panose="020B0609020204030204" pitchFamily="49" charset="0"/>
            </a:endParaRPr>
          </a:p>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2</a:t>
            </a:r>
            <a:r>
              <a:rPr lang="en-US" dirty="0">
                <a:solidFill>
                  <a:srgbClr val="00B050"/>
                </a:solidFill>
                <a:latin typeface="Consolas" panose="020B0609020204030204" pitchFamily="49" charset="0"/>
                <a:ea typeface="Roboto Mono" pitchFamily="2" charset="0"/>
                <a:cs typeface="Consolas" panose="020B0609020204030204" pitchFamily="49" charset="0"/>
              </a:rPr>
              <a:t>]: print</a:t>
            </a:r>
            <a:r>
              <a:rPr lang="en-US" dirty="0">
                <a:solidFill>
                  <a:schemeClr val="bg1"/>
                </a:solidFill>
                <a:latin typeface="Consolas" panose="020B0609020204030204" pitchFamily="49" charset="0"/>
                <a:ea typeface="Roboto Mono" pitchFamily="2" charset="0"/>
                <a:cs typeface="Consolas" panose="020B0609020204030204" pitchFamily="49" charset="0"/>
              </a:rPr>
              <a:t>(</a:t>
            </a:r>
            <a:r>
              <a:rPr lang="en-US" dirty="0" err="1">
                <a:solidFill>
                  <a:schemeClr val="bg1"/>
                </a:solidFill>
                <a:latin typeface="Consolas" panose="020B0609020204030204" pitchFamily="49" charset="0"/>
                <a:ea typeface="Roboto Mono" pitchFamily="2" charset="0"/>
                <a:cs typeface="Consolas" panose="020B0609020204030204" pitchFamily="49" charset="0"/>
              </a:rPr>
              <a:t>my_module.roll_dice</a:t>
            </a:r>
            <a:r>
              <a:rPr lang="en-US" dirty="0">
                <a:solidFill>
                  <a:schemeClr val="bg1"/>
                </a:solidFill>
                <a:latin typeface="Consolas" panose="020B0609020204030204" pitchFamily="49" charset="0"/>
                <a:ea typeface="Roboto Mono" pitchFamily="2" charset="0"/>
                <a:cs typeface="Consolas" panose="020B0609020204030204" pitchFamily="49" charset="0"/>
              </a:rPr>
              <a:t>())</a:t>
            </a:r>
          </a:p>
          <a:p>
            <a:r>
              <a:rPr lang="en-US" dirty="0">
                <a:latin typeface="Consolas" panose="020B0609020204030204" pitchFamily="49" charset="0"/>
                <a:cs typeface="Consolas" panose="020B0609020204030204" pitchFamily="49" charset="0"/>
              </a:rPr>
              <a:t>4</a:t>
            </a:r>
          </a:p>
          <a:p>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876105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D67F10C-50C2-634B-AEFA-1C5AB15A97DA}"/>
              </a:ext>
            </a:extLst>
          </p:cNvPr>
          <p:cNvSpPr/>
          <p:nvPr/>
        </p:nvSpPr>
        <p:spPr>
          <a:xfrm>
            <a:off x="449530" y="1412776"/>
            <a:ext cx="8336632" cy="4288393"/>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a:t>
            </a:r>
            <a:endParaRPr lang="en-US" dirty="0">
              <a:solidFill>
                <a:schemeClr val="accent6">
                  <a:lumMod val="75000"/>
                </a:schemeClr>
              </a:solidFill>
              <a:latin typeface="Roboto Mono" pitchFamily="2" charset="0"/>
              <a:ea typeface="Roboto Mono" pitchFamily="2" charset="0"/>
              <a:cs typeface="Consolas" charset="0"/>
            </a:endParaRP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if </a:t>
            </a:r>
            <a:r>
              <a:rPr lang="en-US" dirty="0">
                <a:solidFill>
                  <a:schemeClr val="tx1"/>
                </a:solidFill>
                <a:latin typeface="Roboto Mono" pitchFamily="2" charset="0"/>
                <a:ea typeface="Roboto Mono" pitchFamily="2" charset="0"/>
                <a:cs typeface="Consolas" charset="0"/>
              </a:rPr>
              <a:t>__name__</a:t>
            </a:r>
            <a:r>
              <a:rPr lang="en-US" dirty="0">
                <a:solidFill>
                  <a:schemeClr val="accent6">
                    <a:lumMod val="75000"/>
                  </a:schemeClr>
                </a:solidFill>
                <a:latin typeface="Roboto Mono" pitchFamily="2" charset="0"/>
                <a:ea typeface="Roboto Mono" pitchFamily="2" charset="0"/>
                <a:cs typeface="Consolas" charset="0"/>
              </a:rPr>
              <a:t> </a:t>
            </a:r>
            <a:r>
              <a:rPr lang="en-US" dirty="0">
                <a:solidFill>
                  <a:schemeClr val="tx1"/>
                </a:solidFill>
                <a:latin typeface="Roboto Mono" pitchFamily="2" charset="0"/>
                <a:ea typeface="Roboto Mono" pitchFamily="2" charset="0"/>
                <a:cs typeface="Consolas" charset="0"/>
              </a:rPr>
              <a:t>==</a:t>
            </a:r>
            <a:r>
              <a:rPr lang="en-US" dirty="0">
                <a:solidFill>
                  <a:schemeClr val="accent6">
                    <a:lumMod val="75000"/>
                  </a:schemeClr>
                </a:solidFill>
                <a:latin typeface="Roboto Mono" pitchFamily="2" charset="0"/>
                <a:ea typeface="Roboto Mono" pitchFamily="2" charset="0"/>
                <a:cs typeface="Consolas" charset="0"/>
              </a:rPr>
              <a:t> </a:t>
            </a:r>
            <a:r>
              <a:rPr lang="en-US" dirty="0">
                <a:solidFill>
                  <a:schemeClr val="accent2">
                    <a:lumMod val="75000"/>
                  </a:schemeClr>
                </a:solidFill>
                <a:latin typeface="Roboto Mono" pitchFamily="2" charset="0"/>
                <a:ea typeface="Roboto Mono" pitchFamily="2" charset="0"/>
                <a:cs typeface="Consolas" charset="0"/>
              </a:rPr>
              <a:t>'__main__'</a:t>
            </a:r>
            <a:r>
              <a:rPr lang="en-US" dirty="0">
                <a:solidFill>
                  <a:schemeClr val="accent6">
                    <a:lumMod val="75000"/>
                  </a:schemeClr>
                </a:solidFill>
                <a:latin typeface="Roboto Mono" pitchFamily="2" charset="0"/>
                <a:ea typeface="Roboto Mono" pitchFamily="2" charset="0"/>
                <a:cs typeface="Consolas" charset="0"/>
              </a:rPr>
              <a:t>:</a:t>
            </a:r>
          </a:p>
          <a:p>
            <a:r>
              <a:rPr lang="en-US" dirty="0">
                <a:solidFill>
                  <a:schemeClr val="accent6">
                    <a:lumMod val="75000"/>
                  </a:schemeClr>
                </a:solidFill>
                <a:latin typeface="Roboto Mono" pitchFamily="2" charset="0"/>
                <a:ea typeface="Roboto Mono" pitchFamily="2" charset="0"/>
                <a:cs typeface="Consolas" charset="0"/>
              </a:rPr>
              <a:t>    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'The dice gave me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err="1">
                <a:solidFill>
                  <a:schemeClr val="tx1"/>
                </a:solidFill>
                <a:latin typeface="Roboto Mono" pitchFamily="2" charset="0"/>
                <a:ea typeface="Roboto Mono" pitchFamily="2" charset="0"/>
                <a:cs typeface="Consolas" charset="0"/>
              </a:rPr>
              <a:t>roll_dice</a:t>
            </a:r>
            <a:r>
              <a:rPr lang="en-US" dirty="0">
                <a:solidFill>
                  <a:srgbClr val="00B0F0"/>
                </a:solidFill>
                <a:latin typeface="Roboto Mono" pitchFamily="2" charset="0"/>
                <a:ea typeface="Roboto Mono" pitchFamily="2" charset="0"/>
                <a:cs typeface="Consolas" charset="0"/>
              </a:rPr>
              <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endParaRPr lang="en-US" dirty="0">
              <a:solidFill>
                <a:schemeClr val="tx1"/>
              </a:solidFill>
              <a:latin typeface="Roboto Mono" pitchFamily="2" charset="0"/>
              <a:ea typeface="Roboto Mono" pitchFamily="2" charset="0"/>
              <a:cs typeface="Consolas" charset="0"/>
            </a:endParaRPr>
          </a:p>
        </p:txBody>
      </p:sp>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15</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4788024" y="534470"/>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good</a:t>
            </a:r>
            <a:r>
              <a:rPr lang="pt-BR" altLang="x-none" sz="5400" dirty="0">
                <a:latin typeface="Calibri" charset="0"/>
                <a:ea typeface="Courier New" charset="0"/>
                <a:cs typeface="Courier New" charset="0"/>
              </a:rPr>
              <a:t> </a:t>
            </a:r>
            <a:r>
              <a:rPr lang="pt-BR" altLang="x-none" sz="5400" dirty="0" err="1">
                <a:latin typeface="Calibri" charset="0"/>
                <a:ea typeface="Courier New" charset="0"/>
                <a:cs typeface="Courier New" charset="0"/>
              </a:rPr>
              <a:t>practice</a:t>
            </a:r>
            <a:endParaRPr lang="pt-BR" altLang="x-none" sz="5400" dirty="0">
              <a:latin typeface="Calibri" charset="0"/>
              <a:ea typeface="Courier New" charset="0"/>
              <a:cs typeface="Courier New" charset="0"/>
            </a:endParaRPr>
          </a:p>
        </p:txBody>
      </p:sp>
      <p:sp>
        <p:nvSpPr>
          <p:cNvPr id="7" name="Rectangle 6">
            <a:extLst>
              <a:ext uri="{FF2B5EF4-FFF2-40B4-BE49-F238E27FC236}">
                <a16:creationId xmlns:a16="http://schemas.microsoft.com/office/drawing/2014/main" id="{FC97F402-CC26-784E-B0D2-FE0274E7093D}"/>
              </a:ext>
            </a:extLst>
          </p:cNvPr>
          <p:cNvSpPr/>
          <p:nvPr/>
        </p:nvSpPr>
        <p:spPr>
          <a:xfrm>
            <a:off x="449530" y="4725144"/>
            <a:ext cx="8336632" cy="360040"/>
          </a:xfrm>
          <a:prstGeom prst="rec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30566860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16</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4788024" y="534470"/>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good</a:t>
            </a:r>
            <a:r>
              <a:rPr lang="pt-BR" altLang="x-none" sz="5400" dirty="0">
                <a:latin typeface="Calibri" charset="0"/>
                <a:ea typeface="Courier New" charset="0"/>
                <a:cs typeface="Courier New" charset="0"/>
              </a:rPr>
              <a:t> </a:t>
            </a:r>
            <a:r>
              <a:rPr lang="pt-BR" altLang="x-none" sz="5400" dirty="0" err="1">
                <a:latin typeface="Calibri" charset="0"/>
                <a:ea typeface="Courier New" charset="0"/>
                <a:cs typeface="Courier New" charset="0"/>
              </a:rPr>
              <a:t>practice</a:t>
            </a:r>
            <a:endParaRPr lang="pt-BR" altLang="x-none" sz="5400" dirty="0">
              <a:latin typeface="Calibri" charset="0"/>
              <a:ea typeface="Courier New" charset="0"/>
              <a:cs typeface="Courier New" charset="0"/>
            </a:endParaRPr>
          </a:p>
        </p:txBody>
      </p:sp>
      <p:grpSp>
        <p:nvGrpSpPr>
          <p:cNvPr id="8" name="Group 7">
            <a:extLst>
              <a:ext uri="{FF2B5EF4-FFF2-40B4-BE49-F238E27FC236}">
                <a16:creationId xmlns:a16="http://schemas.microsoft.com/office/drawing/2014/main" id="{CA3D9720-20C8-7945-9A82-1C9E0230AD3E}"/>
              </a:ext>
            </a:extLst>
          </p:cNvPr>
          <p:cNvGrpSpPr/>
          <p:nvPr/>
        </p:nvGrpSpPr>
        <p:grpSpPr>
          <a:xfrm>
            <a:off x="445141" y="1399635"/>
            <a:ext cx="8345410" cy="4847749"/>
            <a:chOff x="449530" y="1412776"/>
            <a:chExt cx="8345410" cy="4847749"/>
          </a:xfrm>
        </p:grpSpPr>
        <p:sp>
          <p:nvSpPr>
            <p:cNvPr id="10" name="Rounded Rectangle 9">
              <a:extLst>
                <a:ext uri="{FF2B5EF4-FFF2-40B4-BE49-F238E27FC236}">
                  <a16:creationId xmlns:a16="http://schemas.microsoft.com/office/drawing/2014/main" id="{3D67F10C-50C2-634B-AEFA-1C5AB15A97DA}"/>
                </a:ext>
              </a:extLst>
            </p:cNvPr>
            <p:cNvSpPr/>
            <p:nvPr/>
          </p:nvSpPr>
          <p:spPr>
            <a:xfrm>
              <a:off x="449530" y="1412776"/>
              <a:ext cx="8336632" cy="4847749"/>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 </a:t>
              </a:r>
              <a:r>
                <a:rPr lang="en-US" dirty="0">
                  <a:solidFill>
                    <a:schemeClr val="accent6">
                      <a:lumMod val="75000"/>
                    </a:schemeClr>
                  </a:solidFill>
                  <a:latin typeface="Roboto Mono" pitchFamily="2" charset="0"/>
                  <a:ea typeface="Roboto Mono" pitchFamily="2" charset="0"/>
                  <a:cs typeface="Consolas" charset="0"/>
                </a:rPr>
                <a:t> </a:t>
              </a: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 </a:t>
              </a:r>
              <a:r>
                <a:rPr lang="en-US" dirty="0">
                  <a:solidFill>
                    <a:schemeClr val="tx1"/>
                  </a:solidFill>
                  <a:latin typeface="Roboto Mono" pitchFamily="2" charset="0"/>
                  <a:ea typeface="Roboto Mono" pitchFamily="2" charset="0"/>
                  <a:cs typeface="Consolas" charset="0"/>
                </a:rPr>
                <a:t>main():</a:t>
              </a:r>
            </a:p>
            <a:p>
              <a:r>
                <a:rPr lang="en-US" dirty="0">
                  <a:solidFill>
                    <a:schemeClr val="accent6">
                      <a:lumMod val="75000"/>
                    </a:schemeClr>
                  </a:solidFill>
                  <a:latin typeface="Roboto Mono" pitchFamily="2" charset="0"/>
                  <a:ea typeface="Roboto Mono" pitchFamily="2" charset="0"/>
                  <a:cs typeface="Consolas" charset="0"/>
                </a:rPr>
                <a:t>    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'The dice gave me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err="1">
                  <a:solidFill>
                    <a:schemeClr val="tx1"/>
                  </a:solidFill>
                  <a:latin typeface="Roboto Mono" pitchFamily="2" charset="0"/>
                  <a:ea typeface="Roboto Mono" pitchFamily="2" charset="0"/>
                  <a:cs typeface="Consolas" charset="0"/>
                </a:rPr>
                <a:t>roll_dice</a:t>
              </a:r>
              <a:r>
                <a:rPr lang="en-US" dirty="0">
                  <a:solidFill>
                    <a:srgbClr val="00B0F0"/>
                  </a:solidFill>
                  <a:latin typeface="Roboto Mono" pitchFamily="2" charset="0"/>
                  <a:ea typeface="Roboto Mono" pitchFamily="2" charset="0"/>
                  <a:cs typeface="Consolas" charset="0"/>
                </a:rPr>
                <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if </a:t>
              </a:r>
              <a:r>
                <a:rPr lang="en-US" dirty="0">
                  <a:solidFill>
                    <a:schemeClr val="tx1"/>
                  </a:solidFill>
                  <a:latin typeface="Roboto Mono" pitchFamily="2" charset="0"/>
                  <a:ea typeface="Roboto Mono" pitchFamily="2" charset="0"/>
                  <a:cs typeface="Consolas" charset="0"/>
                </a:rPr>
                <a:t>__name__</a:t>
              </a:r>
              <a:r>
                <a:rPr lang="en-US" dirty="0">
                  <a:solidFill>
                    <a:schemeClr val="accent6">
                      <a:lumMod val="75000"/>
                    </a:schemeClr>
                  </a:solidFill>
                  <a:latin typeface="Roboto Mono" pitchFamily="2" charset="0"/>
                  <a:ea typeface="Roboto Mono" pitchFamily="2" charset="0"/>
                  <a:cs typeface="Consolas" charset="0"/>
                </a:rPr>
                <a:t> </a:t>
              </a:r>
              <a:r>
                <a:rPr lang="en-US" dirty="0">
                  <a:solidFill>
                    <a:schemeClr val="tx1"/>
                  </a:solidFill>
                  <a:latin typeface="Roboto Mono" pitchFamily="2" charset="0"/>
                  <a:ea typeface="Roboto Mono" pitchFamily="2" charset="0"/>
                  <a:cs typeface="Consolas" charset="0"/>
                </a:rPr>
                <a:t>==</a:t>
              </a:r>
              <a:r>
                <a:rPr lang="en-US" dirty="0">
                  <a:solidFill>
                    <a:schemeClr val="accent6">
                      <a:lumMod val="75000"/>
                    </a:schemeClr>
                  </a:solidFill>
                  <a:latin typeface="Roboto Mono" pitchFamily="2" charset="0"/>
                  <a:ea typeface="Roboto Mono" pitchFamily="2" charset="0"/>
                  <a:cs typeface="Consolas" charset="0"/>
                </a:rPr>
                <a:t> </a:t>
              </a:r>
              <a:r>
                <a:rPr lang="en-US" dirty="0">
                  <a:solidFill>
                    <a:schemeClr val="accent2">
                      <a:lumMod val="75000"/>
                    </a:schemeClr>
                  </a:solidFill>
                  <a:latin typeface="Roboto Mono" pitchFamily="2" charset="0"/>
                  <a:ea typeface="Roboto Mono" pitchFamily="2" charset="0"/>
                  <a:cs typeface="Consolas" charset="0"/>
                </a:rPr>
                <a:t>'__main__'</a:t>
              </a:r>
              <a:r>
                <a:rPr lang="en-US" dirty="0">
                  <a:solidFill>
                    <a:schemeClr val="accent6">
                      <a:lumMod val="75000"/>
                    </a:schemeClr>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main()</a:t>
              </a:r>
            </a:p>
          </p:txBody>
        </p:sp>
        <p:sp>
          <p:nvSpPr>
            <p:cNvPr id="7" name="Rectangle 6">
              <a:extLst>
                <a:ext uri="{FF2B5EF4-FFF2-40B4-BE49-F238E27FC236}">
                  <a16:creationId xmlns:a16="http://schemas.microsoft.com/office/drawing/2014/main" id="{FC97F402-CC26-784E-B0D2-FE0274E7093D}"/>
                </a:ext>
              </a:extLst>
            </p:cNvPr>
            <p:cNvSpPr/>
            <p:nvPr/>
          </p:nvSpPr>
          <p:spPr>
            <a:xfrm>
              <a:off x="458308" y="5545827"/>
              <a:ext cx="8336632" cy="360040"/>
            </a:xfrm>
            <a:prstGeom prst="rec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9" name="Rectangle 8">
              <a:extLst>
                <a:ext uri="{FF2B5EF4-FFF2-40B4-BE49-F238E27FC236}">
                  <a16:creationId xmlns:a16="http://schemas.microsoft.com/office/drawing/2014/main" id="{0F87592F-D17C-E242-8D6E-17515D7BBC38}"/>
                </a:ext>
              </a:extLst>
            </p:cNvPr>
            <p:cNvSpPr/>
            <p:nvPr/>
          </p:nvSpPr>
          <p:spPr>
            <a:xfrm>
              <a:off x="458308" y="3119262"/>
              <a:ext cx="8336632" cy="360040"/>
            </a:xfrm>
            <a:prstGeom prst="rec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Tree>
    <p:extLst>
      <p:ext uri="{BB962C8B-B14F-4D97-AF65-F5344CB8AC3E}">
        <p14:creationId xmlns:p14="http://schemas.microsoft.com/office/powerpoint/2010/main" val="26681449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17</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Tree>
    <p:extLst>
      <p:ext uri="{BB962C8B-B14F-4D97-AF65-F5344CB8AC3E}">
        <p14:creationId xmlns:p14="http://schemas.microsoft.com/office/powerpoint/2010/main" val="16291964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18</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662525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19</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347161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6"/>
          <p:cNvSpPr>
            <a:spLocks noGrp="1"/>
          </p:cNvSpPr>
          <p:nvPr>
            <p:ph type="title"/>
          </p:nvPr>
        </p:nvSpPr>
        <p:spPr/>
        <p:txBody>
          <a:bodyPr/>
          <a:lstStyle/>
          <a:p>
            <a:pPr eaLnBrk="1" hangingPunct="1"/>
            <a:r>
              <a:rPr lang="pt-BR" altLang="x-none" dirty="0" err="1">
                <a:solidFill>
                  <a:srgbClr val="000000"/>
                </a:solidFill>
                <a:latin typeface="Lato" charset="0"/>
              </a:rPr>
              <a:t>Previously</a:t>
            </a:r>
            <a:r>
              <a:rPr lang="pt-BR" altLang="x-none" dirty="0">
                <a:solidFill>
                  <a:srgbClr val="000000"/>
                </a:solidFill>
                <a:latin typeface="Lato" charset="0"/>
              </a:rPr>
              <a:t>...</a:t>
            </a:r>
            <a:endParaRPr lang="pt-BR" altLang="x-none" dirty="0">
              <a:latin typeface="Lato" charset="0"/>
            </a:endParaRPr>
          </a:p>
        </p:txBody>
      </p:sp>
      <p:sp>
        <p:nvSpPr>
          <p:cNvPr id="2" name="Date Placeholder 1"/>
          <p:cNvSpPr>
            <a:spLocks noGrp="1"/>
          </p:cNvSpPr>
          <p:nvPr>
            <p:ph type="dt" sz="half" idx="10"/>
          </p:nvPr>
        </p:nvSpPr>
        <p:spPr/>
        <p:txBody>
          <a:bodyPr/>
          <a:lstStyle/>
          <a:p>
            <a:pPr>
              <a:defRPr/>
            </a:pPr>
            <a:r>
              <a:rPr lang="en-US"/>
              <a:t>16/04/2019</a:t>
            </a:r>
            <a:endParaRPr lang="pt-BR" dirty="0"/>
          </a:p>
        </p:txBody>
      </p:sp>
      <p:sp>
        <p:nvSpPr>
          <p:cNvPr id="3" name="Footer Placeholder 2"/>
          <p:cNvSpPr>
            <a:spLocks noGrp="1"/>
          </p:cNvSpPr>
          <p:nvPr>
            <p:ph type="ftr" sz="quarter" idx="11"/>
          </p:nvPr>
        </p:nvSpPr>
        <p:spPr/>
        <p:txBody>
          <a:bodyPr/>
          <a:lstStyle/>
          <a:p>
            <a:pPr>
              <a:defRPr/>
            </a:pPr>
            <a:r>
              <a:rPr lang="pt-BR"/>
              <a:t>PTS2019 - Basic III</a:t>
            </a:r>
            <a:endParaRPr lang="pt-BR" dirty="0"/>
          </a:p>
        </p:txBody>
      </p:sp>
      <p:sp>
        <p:nvSpPr>
          <p:cNvPr id="4" name="Slide Number Placeholder 3">
            <a:extLst>
              <a:ext uri="{FF2B5EF4-FFF2-40B4-BE49-F238E27FC236}">
                <a16:creationId xmlns:a16="http://schemas.microsoft.com/office/drawing/2014/main" id="{4E44FF9B-96D5-6844-86ED-F56F6997914D}"/>
              </a:ext>
            </a:extLst>
          </p:cNvPr>
          <p:cNvSpPr>
            <a:spLocks noGrp="1"/>
          </p:cNvSpPr>
          <p:nvPr>
            <p:ph type="sldNum" sz="quarter" idx="12"/>
          </p:nvPr>
        </p:nvSpPr>
        <p:spPr/>
        <p:txBody>
          <a:bodyPr/>
          <a:lstStyle/>
          <a:p>
            <a:fld id="{0ACDAA0B-38DC-8943-9C5D-D77398DF067C}" type="slidenum">
              <a:rPr lang="pt-BR" altLang="x-none" smtClean="0"/>
              <a:pPr/>
              <a:t>2</a:t>
            </a:fld>
            <a:endParaRPr lang="pt-BR" altLang="x-none" dirty="0"/>
          </a:p>
        </p:txBody>
      </p:sp>
      <p:grpSp>
        <p:nvGrpSpPr>
          <p:cNvPr id="10" name="Group 9">
            <a:extLst>
              <a:ext uri="{FF2B5EF4-FFF2-40B4-BE49-F238E27FC236}">
                <a16:creationId xmlns:a16="http://schemas.microsoft.com/office/drawing/2014/main" id="{F43DC351-EDCE-704D-AB37-C97990C762AD}"/>
              </a:ext>
            </a:extLst>
          </p:cNvPr>
          <p:cNvGrpSpPr/>
          <p:nvPr/>
        </p:nvGrpSpPr>
        <p:grpSpPr>
          <a:xfrm>
            <a:off x="911407" y="4296757"/>
            <a:ext cx="4602575" cy="2221015"/>
            <a:chOff x="953994" y="1003869"/>
            <a:chExt cx="4602575" cy="2221015"/>
          </a:xfrm>
        </p:grpSpPr>
        <p:sp>
          <p:nvSpPr>
            <p:cNvPr id="7" name="TextBox 6">
              <a:extLst>
                <a:ext uri="{FF2B5EF4-FFF2-40B4-BE49-F238E27FC236}">
                  <a16:creationId xmlns:a16="http://schemas.microsoft.com/office/drawing/2014/main" id="{E2964401-352D-6348-AF7E-3E6984989FD0}"/>
                </a:ext>
              </a:extLst>
            </p:cNvPr>
            <p:cNvSpPr txBox="1"/>
            <p:nvPr/>
          </p:nvSpPr>
          <p:spPr>
            <a:xfrm>
              <a:off x="3036289" y="2209221"/>
              <a:ext cx="2520280" cy="1015663"/>
            </a:xfrm>
            <a:prstGeom prst="rect">
              <a:avLst/>
            </a:prstGeom>
            <a:noFill/>
          </p:spPr>
          <p:txBody>
            <a:bodyPr wrap="square" rtlCol="0">
              <a:spAutoFit/>
            </a:bodyPr>
            <a:lstStyle/>
            <a:p>
              <a:r>
                <a:rPr lang="en-US" sz="6000" dirty="0">
                  <a:ln>
                    <a:solidFill>
                      <a:schemeClr val="accent1">
                        <a:lumMod val="60000"/>
                        <a:lumOff val="40000"/>
                      </a:schemeClr>
                    </a:solidFill>
                  </a:ln>
                  <a:solidFill>
                    <a:schemeClr val="accent1">
                      <a:lumMod val="40000"/>
                      <a:lumOff val="60000"/>
                    </a:schemeClr>
                  </a:solidFill>
                  <a:latin typeface="Consolas" panose="020B0609020204030204" pitchFamily="49" charset="0"/>
                  <a:cs typeface="Consolas" panose="020B0609020204030204" pitchFamily="49" charset="0"/>
                </a:rPr>
                <a:t>"</a:t>
              </a:r>
              <a:r>
                <a:rPr lang="en-US" sz="6000" dirty="0" err="1">
                  <a:ln>
                    <a:solidFill>
                      <a:schemeClr val="accent1">
                        <a:lumMod val="60000"/>
                        <a:lumOff val="40000"/>
                      </a:schemeClr>
                    </a:solidFill>
                  </a:ln>
                  <a:solidFill>
                    <a:schemeClr val="accent1">
                      <a:lumMod val="40000"/>
                      <a:lumOff val="60000"/>
                    </a:schemeClr>
                  </a:solidFill>
                  <a:latin typeface="Consolas" panose="020B0609020204030204" pitchFamily="49" charset="0"/>
                  <a:cs typeface="Consolas" panose="020B0609020204030204" pitchFamily="49" charset="0"/>
                </a:rPr>
                <a:t>abc</a:t>
              </a:r>
              <a:r>
                <a:rPr lang="en-US" sz="6000" dirty="0">
                  <a:ln>
                    <a:solidFill>
                      <a:schemeClr val="accent1">
                        <a:lumMod val="60000"/>
                        <a:lumOff val="40000"/>
                      </a:schemeClr>
                    </a:solidFill>
                  </a:ln>
                  <a:solidFill>
                    <a:schemeClr val="accent1">
                      <a:lumMod val="40000"/>
                      <a:lumOff val="60000"/>
                    </a:schemeClr>
                  </a:solidFill>
                  <a:latin typeface="Consolas" panose="020B0609020204030204" pitchFamily="49" charset="0"/>
                  <a:cs typeface="Consolas" panose="020B0609020204030204" pitchFamily="49" charset="0"/>
                </a:rPr>
                <a:t>"</a:t>
              </a:r>
            </a:p>
          </p:txBody>
        </p:sp>
        <p:sp>
          <p:nvSpPr>
            <p:cNvPr id="11" name="TextBox 10">
              <a:extLst>
                <a:ext uri="{FF2B5EF4-FFF2-40B4-BE49-F238E27FC236}">
                  <a16:creationId xmlns:a16="http://schemas.microsoft.com/office/drawing/2014/main" id="{44CA61D8-B7EF-3C4E-A058-8DCF2D3C9211}"/>
                </a:ext>
              </a:extLst>
            </p:cNvPr>
            <p:cNvSpPr txBox="1"/>
            <p:nvPr/>
          </p:nvSpPr>
          <p:spPr>
            <a:xfrm>
              <a:off x="3036289" y="1003869"/>
              <a:ext cx="1344528" cy="1015663"/>
            </a:xfrm>
            <a:prstGeom prst="rect">
              <a:avLst/>
            </a:prstGeom>
            <a:noFill/>
          </p:spPr>
          <p:txBody>
            <a:bodyPr wrap="square" rtlCol="0">
              <a:spAutoFit/>
            </a:bodyPr>
            <a:lstStyle/>
            <a:p>
              <a:r>
                <a:rPr lang="en-US" sz="6000" dirty="0">
                  <a:ln>
                    <a:solidFill>
                      <a:schemeClr val="accent2">
                        <a:lumMod val="60000"/>
                        <a:lumOff val="40000"/>
                      </a:schemeClr>
                    </a:solidFill>
                  </a:ln>
                  <a:solidFill>
                    <a:schemeClr val="accent2">
                      <a:lumMod val="40000"/>
                      <a:lumOff val="60000"/>
                    </a:schemeClr>
                  </a:solidFill>
                  <a:latin typeface="Consolas" panose="020B0609020204030204" pitchFamily="49" charset="0"/>
                  <a:cs typeface="Consolas" panose="020B0609020204030204" pitchFamily="49" charset="0"/>
                </a:rPr>
                <a:t>1.</a:t>
              </a:r>
            </a:p>
          </p:txBody>
        </p:sp>
        <p:sp>
          <p:nvSpPr>
            <p:cNvPr id="12" name="TextBox 11">
              <a:extLst>
                <a:ext uri="{FF2B5EF4-FFF2-40B4-BE49-F238E27FC236}">
                  <a16:creationId xmlns:a16="http://schemas.microsoft.com/office/drawing/2014/main" id="{191EE4D0-BF61-8342-8C58-788522D3D445}"/>
                </a:ext>
              </a:extLst>
            </p:cNvPr>
            <p:cNvSpPr txBox="1"/>
            <p:nvPr/>
          </p:nvSpPr>
          <p:spPr>
            <a:xfrm>
              <a:off x="953994" y="1746929"/>
              <a:ext cx="2520280" cy="1015663"/>
            </a:xfrm>
            <a:prstGeom prst="rect">
              <a:avLst/>
            </a:prstGeom>
            <a:noFill/>
          </p:spPr>
          <p:txBody>
            <a:bodyPr wrap="square" rtlCol="0">
              <a:spAutoFit/>
            </a:bodyPr>
            <a:lstStyle/>
            <a:p>
              <a:r>
                <a:rPr lang="en-US" sz="6000" dirty="0">
                  <a:ln>
                    <a:solidFill>
                      <a:schemeClr val="accent3">
                        <a:lumMod val="60000"/>
                        <a:lumOff val="40000"/>
                      </a:schemeClr>
                    </a:solidFill>
                  </a:ln>
                  <a:solidFill>
                    <a:schemeClr val="accent3">
                      <a:lumMod val="40000"/>
                      <a:lumOff val="60000"/>
                    </a:schemeClr>
                  </a:solidFill>
                  <a:latin typeface="Consolas" panose="020B0609020204030204" pitchFamily="49" charset="0"/>
                  <a:cs typeface="Consolas" panose="020B0609020204030204" pitchFamily="49" charset="0"/>
                </a:rPr>
                <a:t>[</a:t>
              </a:r>
              <a:r>
                <a:rPr lang="en-US" sz="6000" dirty="0" err="1">
                  <a:ln>
                    <a:solidFill>
                      <a:schemeClr val="accent3">
                        <a:lumMod val="60000"/>
                        <a:lumOff val="40000"/>
                      </a:schemeClr>
                    </a:solidFill>
                  </a:ln>
                  <a:solidFill>
                    <a:schemeClr val="accent3">
                      <a:lumMod val="40000"/>
                      <a:lumOff val="60000"/>
                    </a:schemeClr>
                  </a:solidFill>
                  <a:latin typeface="Consolas" panose="020B0609020204030204" pitchFamily="49" charset="0"/>
                  <a:cs typeface="Consolas" panose="020B0609020204030204" pitchFamily="49" charset="0"/>
                </a:rPr>
                <a:t>x,y</a:t>
              </a:r>
              <a:r>
                <a:rPr lang="en-US" sz="6000" dirty="0">
                  <a:ln>
                    <a:solidFill>
                      <a:schemeClr val="accent3">
                        <a:lumMod val="60000"/>
                        <a:lumOff val="40000"/>
                      </a:schemeClr>
                    </a:solidFill>
                  </a:ln>
                  <a:solidFill>
                    <a:schemeClr val="accent3">
                      <a:lumMod val="40000"/>
                      <a:lumOff val="60000"/>
                    </a:schemeClr>
                  </a:solidFill>
                  <a:latin typeface="Consolas" panose="020B0609020204030204" pitchFamily="49" charset="0"/>
                  <a:cs typeface="Consolas" panose="020B0609020204030204" pitchFamily="49" charset="0"/>
                </a:rPr>
                <a:t>]</a:t>
              </a:r>
            </a:p>
          </p:txBody>
        </p:sp>
      </p:grpSp>
      <p:sp>
        <p:nvSpPr>
          <p:cNvPr id="14" name="Rectangle 13">
            <a:extLst>
              <a:ext uri="{FF2B5EF4-FFF2-40B4-BE49-F238E27FC236}">
                <a16:creationId xmlns:a16="http://schemas.microsoft.com/office/drawing/2014/main" id="{5D4FFF83-B336-9C48-BBB8-795A0A88D047}"/>
              </a:ext>
            </a:extLst>
          </p:cNvPr>
          <p:cNvSpPr/>
          <p:nvPr/>
        </p:nvSpPr>
        <p:spPr>
          <a:xfrm>
            <a:off x="435950" y="4365104"/>
            <a:ext cx="4784121" cy="198429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tângulo 5">
            <a:extLst>
              <a:ext uri="{FF2B5EF4-FFF2-40B4-BE49-F238E27FC236}">
                <a16:creationId xmlns:a16="http://schemas.microsoft.com/office/drawing/2014/main" id="{DC7C7981-2C36-8B49-A531-1C30FB08A53F}"/>
              </a:ext>
            </a:extLst>
          </p:cNvPr>
          <p:cNvSpPr>
            <a:spLocks noChangeArrowheads="1"/>
          </p:cNvSpPr>
          <p:nvPr/>
        </p:nvSpPr>
        <p:spPr bwMode="auto">
          <a:xfrm>
            <a:off x="323503" y="958363"/>
            <a:ext cx="3600450" cy="4555093"/>
          </a:xfrm>
          <a:prstGeom prst="rect">
            <a:avLst/>
          </a:prstGeom>
          <a:noFill/>
          <a:ln w="9525">
            <a:noFill/>
            <a:miter lim="800000"/>
            <a:headEnd/>
            <a:tailEnd/>
          </a:ln>
        </p:spPr>
        <p:txBody>
          <a:bodyPr anchor="ctr">
            <a:spAutoFit/>
          </a:bodyPr>
          <a:lstStyle/>
          <a:p>
            <a:pPr>
              <a:lnSpc>
                <a:spcPct val="200000"/>
              </a:lnSpc>
              <a:defRPr/>
            </a:pPr>
            <a:r>
              <a:rPr lang="pt-BR" sz="3600" dirty="0" err="1">
                <a:latin typeface="Arial" panose="020B0604020202020204" pitchFamily="34" charset="0"/>
                <a:ea typeface="+mn-ea"/>
                <a:cs typeface="Arial" panose="020B0604020202020204" pitchFamily="34" charset="0"/>
                <a:hlinkClick r:id="rId3"/>
              </a:rPr>
              <a:t>Basics</a:t>
            </a:r>
            <a:r>
              <a:rPr lang="pt-BR" sz="3600" dirty="0">
                <a:latin typeface="Arial" panose="020B0604020202020204" pitchFamily="34" charset="0"/>
                <a:ea typeface="+mn-ea"/>
                <a:cs typeface="Arial" panose="020B0604020202020204" pitchFamily="34" charset="0"/>
                <a:hlinkClick r:id="rId3"/>
              </a:rPr>
              <a:t> </a:t>
            </a:r>
            <a:r>
              <a:rPr lang="pt-BR" sz="3600" dirty="0" err="1">
                <a:latin typeface="Arial" panose="020B0604020202020204" pitchFamily="34" charset="0"/>
                <a:ea typeface="+mn-ea"/>
                <a:cs typeface="Arial" panose="020B0604020202020204" pitchFamily="34" charset="0"/>
                <a:hlinkClick r:id="rId3"/>
              </a:rPr>
              <a:t>I</a:t>
            </a:r>
            <a:endParaRPr lang="pt-BR" sz="3600" dirty="0">
              <a:latin typeface="Arial" panose="020B0604020202020204" pitchFamily="34" charset="0"/>
              <a:ea typeface="+mn-ea"/>
              <a:cs typeface="Arial" panose="020B0604020202020204" pitchFamily="34" charset="0"/>
            </a:endParaRPr>
          </a:p>
          <a:p>
            <a:pPr marL="342900" indent="-342900">
              <a:lnSpc>
                <a:spcPct val="200000"/>
              </a:lnSpc>
              <a:buFont typeface="Arial" panose="020B0604020202020204" pitchFamily="34" charset="0"/>
              <a:buChar char="•"/>
              <a:defRPr/>
            </a:pPr>
            <a:r>
              <a:rPr lang="pt-BR" sz="2000" dirty="0" err="1">
                <a:latin typeface="Arial" panose="020B0604020202020204" pitchFamily="34" charset="0"/>
                <a:ea typeface="+mn-ea"/>
                <a:cs typeface="Arial" panose="020B0604020202020204" pitchFamily="34" charset="0"/>
              </a:rPr>
              <a:t>What</a:t>
            </a:r>
            <a:r>
              <a:rPr lang="pt-BR" sz="2000" dirty="0">
                <a:latin typeface="Arial" panose="020B0604020202020204" pitchFamily="34" charset="0"/>
                <a:ea typeface="+mn-ea"/>
                <a:cs typeface="Arial" panose="020B0604020202020204" pitchFamily="34" charset="0"/>
              </a:rPr>
              <a:t> is Python?</a:t>
            </a:r>
          </a:p>
          <a:p>
            <a:pPr marL="342900" indent="-342900">
              <a:lnSpc>
                <a:spcPct val="200000"/>
              </a:lnSpc>
              <a:buFont typeface="Arial" panose="020B0604020202020204" pitchFamily="34" charset="0"/>
              <a:buChar char="•"/>
              <a:defRPr/>
            </a:pPr>
            <a:r>
              <a:rPr lang="pt-BR" sz="2000" dirty="0" err="1">
                <a:latin typeface="Arial" panose="020B0604020202020204" pitchFamily="34" charset="0"/>
                <a:ea typeface="+mn-ea"/>
                <a:cs typeface="Arial" panose="020B0604020202020204" pitchFamily="34" charset="0"/>
              </a:rPr>
              <a:t>What</a:t>
            </a:r>
            <a:r>
              <a:rPr lang="pt-BR" sz="2000" dirty="0">
                <a:latin typeface="Arial" panose="020B0604020202020204" pitchFamily="34" charset="0"/>
                <a:ea typeface="+mn-ea"/>
                <a:cs typeface="Arial" panose="020B0604020202020204" pitchFamily="34" charset="0"/>
              </a:rPr>
              <a:t> </a:t>
            </a:r>
            <a:r>
              <a:rPr lang="pt-BR" sz="2000" dirty="0" err="1">
                <a:latin typeface="Arial" panose="020B0604020202020204" pitchFamily="34" charset="0"/>
                <a:ea typeface="+mn-ea"/>
                <a:cs typeface="Arial" panose="020B0604020202020204" pitchFamily="34" charset="0"/>
              </a:rPr>
              <a:t>will</a:t>
            </a:r>
            <a:r>
              <a:rPr lang="pt-BR" sz="2000" dirty="0">
                <a:latin typeface="Arial" panose="020B0604020202020204" pitchFamily="34" charset="0"/>
                <a:ea typeface="+mn-ea"/>
                <a:cs typeface="Arial" panose="020B0604020202020204" pitchFamily="34" charset="0"/>
              </a:rPr>
              <a:t> </a:t>
            </a:r>
            <a:r>
              <a:rPr lang="pt-BR" sz="2000" dirty="0" err="1">
                <a:latin typeface="Arial" panose="020B0604020202020204" pitchFamily="34" charset="0"/>
                <a:ea typeface="+mn-ea"/>
                <a:cs typeface="Arial" panose="020B0604020202020204" pitchFamily="34" charset="0"/>
              </a:rPr>
              <a:t>you</a:t>
            </a:r>
            <a:r>
              <a:rPr lang="pt-BR" sz="2000" dirty="0">
                <a:latin typeface="Arial" panose="020B0604020202020204" pitchFamily="34" charset="0"/>
                <a:ea typeface="+mn-ea"/>
                <a:cs typeface="Arial" panose="020B0604020202020204" pitchFamily="34" charset="0"/>
              </a:rPr>
              <a:t> </a:t>
            </a:r>
            <a:r>
              <a:rPr lang="pt-BR" sz="2000" dirty="0" err="1">
                <a:latin typeface="Arial" panose="020B0604020202020204" pitchFamily="34" charset="0"/>
                <a:ea typeface="+mn-ea"/>
                <a:cs typeface="Arial" panose="020B0604020202020204" pitchFamily="34" charset="0"/>
              </a:rPr>
              <a:t>need</a:t>
            </a:r>
            <a:r>
              <a:rPr lang="pt-BR" sz="2000" dirty="0">
                <a:latin typeface="Arial" panose="020B0604020202020204" pitchFamily="34" charset="0"/>
                <a:ea typeface="+mn-ea"/>
                <a:cs typeface="Arial" panose="020B0604020202020204" pitchFamily="34" charset="0"/>
              </a:rPr>
              <a:t>?</a:t>
            </a:r>
          </a:p>
          <a:p>
            <a:pPr marL="342900" indent="-342900">
              <a:lnSpc>
                <a:spcPct val="200000"/>
              </a:lnSpc>
              <a:buFont typeface="Arial" panose="020B0604020202020204" pitchFamily="34" charset="0"/>
              <a:buChar char="•"/>
              <a:defRPr/>
            </a:pPr>
            <a:r>
              <a:rPr lang="en-US" sz="2000" dirty="0">
                <a:latin typeface="Arial" panose="020B0604020202020204" pitchFamily="34" charset="0"/>
                <a:ea typeface="+mn-ea"/>
                <a:cs typeface="Arial" panose="020B0604020202020204" pitchFamily="34" charset="0"/>
              </a:rPr>
              <a:t>Python as a terminal</a:t>
            </a:r>
          </a:p>
          <a:p>
            <a:pPr marL="342900" indent="-342900">
              <a:lnSpc>
                <a:spcPct val="200000"/>
              </a:lnSpc>
              <a:buFont typeface="Arial" panose="020B0604020202020204" pitchFamily="34" charset="0"/>
              <a:buChar char="•"/>
              <a:defRPr/>
            </a:pPr>
            <a:r>
              <a:rPr lang="pt-BR" sz="2000" dirty="0" err="1">
                <a:latin typeface="Arial" panose="020B0604020202020204" pitchFamily="34" charset="0"/>
                <a:ea typeface="+mn-ea"/>
                <a:cs typeface="Arial" panose="020B0604020202020204" pitchFamily="34" charset="0"/>
              </a:rPr>
              <a:t>Python</a:t>
            </a:r>
            <a:r>
              <a:rPr lang="pt-BR" sz="2000" dirty="0">
                <a:latin typeface="Arial" panose="020B0604020202020204" pitchFamily="34" charset="0"/>
                <a:ea typeface="+mn-ea"/>
                <a:cs typeface="Arial" panose="020B0604020202020204" pitchFamily="34" charset="0"/>
              </a:rPr>
              <a:t> as a script</a:t>
            </a:r>
          </a:p>
          <a:p>
            <a:pPr marL="342900" indent="-342900">
              <a:lnSpc>
                <a:spcPct val="200000"/>
              </a:lnSpc>
              <a:buFont typeface="Arial" panose="020B0604020202020204" pitchFamily="34" charset="0"/>
              <a:buChar char="•"/>
              <a:defRPr/>
            </a:pPr>
            <a:r>
              <a:rPr lang="pt-BR" sz="2000" dirty="0" err="1">
                <a:latin typeface="Arial" panose="020B0604020202020204" pitchFamily="34" charset="0"/>
                <a:ea typeface="+mn-ea"/>
                <a:cs typeface="Arial" panose="020B0604020202020204" pitchFamily="34" charset="0"/>
              </a:rPr>
              <a:t>Types</a:t>
            </a:r>
            <a:r>
              <a:rPr lang="pt-BR" sz="2000" dirty="0">
                <a:latin typeface="Arial" panose="020B0604020202020204" pitchFamily="34" charset="0"/>
                <a:ea typeface="+mn-ea"/>
                <a:cs typeface="Arial" panose="020B0604020202020204" pitchFamily="34" charset="0"/>
              </a:rPr>
              <a:t> </a:t>
            </a:r>
            <a:r>
              <a:rPr lang="pt-BR" sz="2000" dirty="0" err="1">
                <a:latin typeface="Arial" panose="020B0604020202020204" pitchFamily="34" charset="0"/>
                <a:ea typeface="+mn-ea"/>
                <a:cs typeface="Arial" panose="020B0604020202020204" pitchFamily="34" charset="0"/>
              </a:rPr>
              <a:t>of</a:t>
            </a:r>
            <a:r>
              <a:rPr lang="pt-BR" sz="2000" dirty="0">
                <a:latin typeface="Arial" panose="020B0604020202020204" pitchFamily="34" charset="0"/>
                <a:ea typeface="+mn-ea"/>
                <a:cs typeface="Arial" panose="020B0604020202020204" pitchFamily="34" charset="0"/>
              </a:rPr>
              <a:t> </a:t>
            </a:r>
            <a:r>
              <a:rPr lang="pt-BR" sz="2000" dirty="0" err="1">
                <a:latin typeface="Arial" panose="020B0604020202020204" pitchFamily="34" charset="0"/>
                <a:ea typeface="+mn-ea"/>
                <a:cs typeface="Arial" panose="020B0604020202020204" pitchFamily="34" charset="0"/>
              </a:rPr>
              <a:t>variables</a:t>
            </a:r>
            <a:endParaRPr lang="pt-BR" sz="1600" dirty="0">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defRPr/>
            </a:pPr>
            <a:endParaRPr lang="pt-BR" dirty="0">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554974CF-99DB-6342-A262-E0FC85E5FD04}"/>
              </a:ext>
            </a:extLst>
          </p:cNvPr>
          <p:cNvSpPr txBox="1"/>
          <p:nvPr/>
        </p:nvSpPr>
        <p:spPr>
          <a:xfrm>
            <a:off x="6307650" y="3524217"/>
            <a:ext cx="1114408" cy="1107996"/>
          </a:xfrm>
          <a:prstGeom prst="rect">
            <a:avLst/>
          </a:prstGeom>
          <a:noFill/>
        </p:spPr>
        <p:txBody>
          <a:bodyPr wrap="none" rtlCol="0">
            <a:spAutoFit/>
          </a:bodyPr>
          <a:lstStyle/>
          <a:p>
            <a:r>
              <a:rPr lang="en-US" sz="6600" dirty="0">
                <a:ln>
                  <a:solidFill>
                    <a:schemeClr val="accent6">
                      <a:lumMod val="60000"/>
                      <a:lumOff val="40000"/>
                    </a:schemeClr>
                  </a:solidFill>
                </a:ln>
                <a:solidFill>
                  <a:schemeClr val="accent6">
                    <a:lumMod val="40000"/>
                    <a:lumOff val="60000"/>
                  </a:schemeClr>
                </a:solidFill>
                <a:latin typeface="Consolas" panose="020B0609020204030204" pitchFamily="49" charset="0"/>
                <a:cs typeface="Consolas" panose="020B0609020204030204" pitchFamily="49" charset="0"/>
              </a:rPr>
              <a:t>if</a:t>
            </a:r>
          </a:p>
        </p:txBody>
      </p:sp>
      <p:sp>
        <p:nvSpPr>
          <p:cNvPr id="15" name="TextBox 14">
            <a:extLst>
              <a:ext uri="{FF2B5EF4-FFF2-40B4-BE49-F238E27FC236}">
                <a16:creationId xmlns:a16="http://schemas.microsoft.com/office/drawing/2014/main" id="{EB607342-714C-2F46-819B-0EEAECE9FEDB}"/>
              </a:ext>
            </a:extLst>
          </p:cNvPr>
          <p:cNvSpPr txBox="1"/>
          <p:nvPr/>
        </p:nvSpPr>
        <p:spPr>
          <a:xfrm>
            <a:off x="7008429" y="4204424"/>
            <a:ext cx="2044149" cy="1107996"/>
          </a:xfrm>
          <a:prstGeom prst="rect">
            <a:avLst/>
          </a:prstGeom>
          <a:noFill/>
        </p:spPr>
        <p:txBody>
          <a:bodyPr wrap="none" rtlCol="0">
            <a:spAutoFit/>
          </a:bodyPr>
          <a:lstStyle/>
          <a:p>
            <a:r>
              <a:rPr lang="en-US" sz="6600" dirty="0">
                <a:ln>
                  <a:solidFill>
                    <a:schemeClr val="accent6">
                      <a:lumMod val="60000"/>
                      <a:lumOff val="40000"/>
                    </a:schemeClr>
                  </a:solidFill>
                </a:ln>
                <a:solidFill>
                  <a:schemeClr val="accent6">
                    <a:lumMod val="40000"/>
                    <a:lumOff val="60000"/>
                  </a:schemeClr>
                </a:solidFill>
                <a:latin typeface="Consolas" panose="020B0609020204030204" pitchFamily="49" charset="0"/>
                <a:cs typeface="Consolas" panose="020B0609020204030204" pitchFamily="49" charset="0"/>
              </a:rPr>
              <a:t>else</a:t>
            </a:r>
          </a:p>
        </p:txBody>
      </p:sp>
      <p:sp>
        <p:nvSpPr>
          <p:cNvPr id="16" name="TextBox 15">
            <a:extLst>
              <a:ext uri="{FF2B5EF4-FFF2-40B4-BE49-F238E27FC236}">
                <a16:creationId xmlns:a16="http://schemas.microsoft.com/office/drawing/2014/main" id="{26051347-9BD8-5646-83A7-CC6E3C703D4B}"/>
              </a:ext>
            </a:extLst>
          </p:cNvPr>
          <p:cNvSpPr txBox="1"/>
          <p:nvPr/>
        </p:nvSpPr>
        <p:spPr>
          <a:xfrm>
            <a:off x="5532488" y="4790319"/>
            <a:ext cx="1579278" cy="1107996"/>
          </a:xfrm>
          <a:prstGeom prst="rect">
            <a:avLst/>
          </a:prstGeom>
          <a:noFill/>
        </p:spPr>
        <p:txBody>
          <a:bodyPr wrap="none" rtlCol="0">
            <a:spAutoFit/>
          </a:bodyPr>
          <a:lstStyle/>
          <a:p>
            <a:r>
              <a:rPr lang="en-US" sz="6600" dirty="0">
                <a:ln>
                  <a:solidFill>
                    <a:schemeClr val="accent6">
                      <a:lumMod val="60000"/>
                      <a:lumOff val="40000"/>
                    </a:schemeClr>
                  </a:solidFill>
                </a:ln>
                <a:solidFill>
                  <a:schemeClr val="accent6">
                    <a:lumMod val="40000"/>
                    <a:lumOff val="60000"/>
                  </a:schemeClr>
                </a:solidFill>
                <a:latin typeface="Consolas" panose="020B0609020204030204" pitchFamily="49" charset="0"/>
                <a:cs typeface="Consolas" panose="020B0609020204030204" pitchFamily="49" charset="0"/>
              </a:rPr>
              <a:t>for</a:t>
            </a:r>
          </a:p>
        </p:txBody>
      </p:sp>
      <p:sp>
        <p:nvSpPr>
          <p:cNvPr id="17" name="TextBox 16">
            <a:extLst>
              <a:ext uri="{FF2B5EF4-FFF2-40B4-BE49-F238E27FC236}">
                <a16:creationId xmlns:a16="http://schemas.microsoft.com/office/drawing/2014/main" id="{019CA523-622D-ED42-B1A4-23BFF7BC86FE}"/>
              </a:ext>
            </a:extLst>
          </p:cNvPr>
          <p:cNvSpPr txBox="1"/>
          <p:nvPr/>
        </p:nvSpPr>
        <p:spPr>
          <a:xfrm>
            <a:off x="6578608" y="5522959"/>
            <a:ext cx="2509020" cy="1107996"/>
          </a:xfrm>
          <a:prstGeom prst="rect">
            <a:avLst/>
          </a:prstGeom>
          <a:noFill/>
        </p:spPr>
        <p:txBody>
          <a:bodyPr wrap="none" rtlCol="0">
            <a:spAutoFit/>
          </a:bodyPr>
          <a:lstStyle/>
          <a:p>
            <a:r>
              <a:rPr lang="en-US" sz="6600" dirty="0">
                <a:ln>
                  <a:solidFill>
                    <a:schemeClr val="accent6">
                      <a:lumMod val="60000"/>
                      <a:lumOff val="40000"/>
                    </a:schemeClr>
                  </a:solidFill>
                </a:ln>
                <a:solidFill>
                  <a:schemeClr val="accent6">
                    <a:lumMod val="40000"/>
                    <a:lumOff val="60000"/>
                  </a:schemeClr>
                </a:solidFill>
                <a:latin typeface="Consolas" panose="020B0609020204030204" pitchFamily="49" charset="0"/>
                <a:cs typeface="Consolas" panose="020B0609020204030204" pitchFamily="49" charset="0"/>
              </a:rPr>
              <a:t>while</a:t>
            </a:r>
          </a:p>
        </p:txBody>
      </p:sp>
      <p:sp>
        <p:nvSpPr>
          <p:cNvPr id="18" name="TextBox 17">
            <a:extLst>
              <a:ext uri="{FF2B5EF4-FFF2-40B4-BE49-F238E27FC236}">
                <a16:creationId xmlns:a16="http://schemas.microsoft.com/office/drawing/2014/main" id="{CAA81465-FA58-0F40-A613-3A985329E193}"/>
              </a:ext>
            </a:extLst>
          </p:cNvPr>
          <p:cNvSpPr txBox="1"/>
          <p:nvPr/>
        </p:nvSpPr>
        <p:spPr>
          <a:xfrm>
            <a:off x="6326655" y="1865793"/>
            <a:ext cx="1579278" cy="1107996"/>
          </a:xfrm>
          <a:prstGeom prst="rect">
            <a:avLst/>
          </a:prstGeom>
          <a:noFill/>
        </p:spPr>
        <p:txBody>
          <a:bodyPr wrap="none" rtlCol="0">
            <a:spAutoFit/>
          </a:bodyPr>
          <a:lstStyle/>
          <a:p>
            <a:r>
              <a:rPr lang="en-US" sz="6600" dirty="0">
                <a:ln>
                  <a:solidFill>
                    <a:schemeClr val="accent5">
                      <a:lumMod val="60000"/>
                      <a:lumOff val="40000"/>
                    </a:schemeClr>
                  </a:solidFill>
                </a:ln>
                <a:solidFill>
                  <a:schemeClr val="accent5">
                    <a:lumMod val="40000"/>
                    <a:lumOff val="60000"/>
                  </a:schemeClr>
                </a:solidFill>
                <a:latin typeface="Consolas" panose="020B0609020204030204" pitchFamily="49" charset="0"/>
                <a:cs typeface="Consolas" panose="020B0609020204030204" pitchFamily="49" charset="0"/>
              </a:rPr>
              <a:t>def</a:t>
            </a:r>
          </a:p>
        </p:txBody>
      </p:sp>
      <p:sp>
        <p:nvSpPr>
          <p:cNvPr id="19" name="TextBox 18">
            <a:extLst>
              <a:ext uri="{FF2B5EF4-FFF2-40B4-BE49-F238E27FC236}">
                <a16:creationId xmlns:a16="http://schemas.microsoft.com/office/drawing/2014/main" id="{8981EFC7-1368-D74E-9E88-ED2048E60413}"/>
              </a:ext>
            </a:extLst>
          </p:cNvPr>
          <p:cNvSpPr txBox="1"/>
          <p:nvPr/>
        </p:nvSpPr>
        <p:spPr>
          <a:xfrm>
            <a:off x="6681811" y="1048019"/>
            <a:ext cx="2509020" cy="1107996"/>
          </a:xfrm>
          <a:prstGeom prst="rect">
            <a:avLst/>
          </a:prstGeom>
          <a:noFill/>
        </p:spPr>
        <p:txBody>
          <a:bodyPr wrap="none" rtlCol="0">
            <a:spAutoFit/>
          </a:bodyPr>
          <a:lstStyle/>
          <a:p>
            <a:r>
              <a:rPr lang="en-US" sz="6600" dirty="0">
                <a:ln>
                  <a:solidFill>
                    <a:schemeClr val="accent5">
                      <a:lumMod val="60000"/>
                      <a:lumOff val="40000"/>
                    </a:schemeClr>
                  </a:solidFill>
                </a:ln>
                <a:solidFill>
                  <a:schemeClr val="accent5">
                    <a:lumMod val="40000"/>
                    <a:lumOff val="60000"/>
                  </a:schemeClr>
                </a:solidFill>
                <a:latin typeface="Consolas" panose="020B0609020204030204" pitchFamily="49" charset="0"/>
                <a:cs typeface="Consolas" panose="020B0609020204030204" pitchFamily="49" charset="0"/>
              </a:rPr>
              <a:t>class</a:t>
            </a:r>
          </a:p>
        </p:txBody>
      </p:sp>
      <p:sp>
        <p:nvSpPr>
          <p:cNvPr id="20" name="TextBox 19">
            <a:extLst>
              <a:ext uri="{FF2B5EF4-FFF2-40B4-BE49-F238E27FC236}">
                <a16:creationId xmlns:a16="http://schemas.microsoft.com/office/drawing/2014/main" id="{F0D15D22-06EF-4A46-A458-549A91429317}"/>
              </a:ext>
            </a:extLst>
          </p:cNvPr>
          <p:cNvSpPr txBox="1"/>
          <p:nvPr/>
        </p:nvSpPr>
        <p:spPr>
          <a:xfrm>
            <a:off x="7023266" y="2658627"/>
            <a:ext cx="2044149" cy="1107996"/>
          </a:xfrm>
          <a:prstGeom prst="rect">
            <a:avLst/>
          </a:prstGeom>
          <a:noFill/>
        </p:spPr>
        <p:txBody>
          <a:bodyPr wrap="none" rtlCol="0">
            <a:spAutoFit/>
          </a:bodyPr>
          <a:lstStyle/>
          <a:p>
            <a:r>
              <a:rPr lang="en-US" sz="6600" dirty="0">
                <a:ln>
                  <a:solidFill>
                    <a:schemeClr val="accent5">
                      <a:lumMod val="60000"/>
                      <a:lumOff val="40000"/>
                    </a:schemeClr>
                  </a:solidFill>
                </a:ln>
                <a:solidFill>
                  <a:schemeClr val="accent5">
                    <a:lumMod val="40000"/>
                    <a:lumOff val="60000"/>
                  </a:schemeClr>
                </a:solidFill>
                <a:latin typeface="Consolas" panose="020B0609020204030204" pitchFamily="49" charset="0"/>
                <a:cs typeface="Consolas" panose="020B0609020204030204" pitchFamily="49" charset="0"/>
              </a:rPr>
              <a:t>self</a:t>
            </a:r>
          </a:p>
        </p:txBody>
      </p:sp>
      <p:sp>
        <p:nvSpPr>
          <p:cNvPr id="21" name="Rectangle 20">
            <a:extLst>
              <a:ext uri="{FF2B5EF4-FFF2-40B4-BE49-F238E27FC236}">
                <a16:creationId xmlns:a16="http://schemas.microsoft.com/office/drawing/2014/main" id="{8CBA4387-92B4-3244-A178-EBAF84DA312B}"/>
              </a:ext>
            </a:extLst>
          </p:cNvPr>
          <p:cNvSpPr/>
          <p:nvPr/>
        </p:nvSpPr>
        <p:spPr>
          <a:xfrm>
            <a:off x="5532488" y="1988840"/>
            <a:ext cx="3576587" cy="444699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F5B962B-6EE2-8E48-A82E-7168D727EBB4}"/>
              </a:ext>
            </a:extLst>
          </p:cNvPr>
          <p:cNvSpPr/>
          <p:nvPr/>
        </p:nvSpPr>
        <p:spPr>
          <a:xfrm>
            <a:off x="5457420" y="1271134"/>
            <a:ext cx="3576587" cy="691409"/>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tângulo 5">
            <a:extLst>
              <a:ext uri="{FF2B5EF4-FFF2-40B4-BE49-F238E27FC236}">
                <a16:creationId xmlns:a16="http://schemas.microsoft.com/office/drawing/2014/main" id="{FF3493FB-55B1-654A-AC3B-24C298D5A3D7}"/>
              </a:ext>
            </a:extLst>
          </p:cNvPr>
          <p:cNvSpPr>
            <a:spLocks noChangeArrowheads="1"/>
          </p:cNvSpPr>
          <p:nvPr/>
        </p:nvSpPr>
        <p:spPr bwMode="auto">
          <a:xfrm>
            <a:off x="4036768" y="1165942"/>
            <a:ext cx="4392166" cy="3842014"/>
          </a:xfrm>
          <a:prstGeom prst="rect">
            <a:avLst/>
          </a:prstGeom>
          <a:noFill/>
          <a:ln w="9525">
            <a:noFill/>
            <a:miter lim="800000"/>
            <a:headEnd/>
            <a:tailEnd/>
          </a:ln>
        </p:spPr>
        <p:txBody>
          <a:bodyPr wrap="square" anchor="ctr">
            <a:spAutoFit/>
          </a:bodyPr>
          <a:lstStyle/>
          <a:p>
            <a:pPr>
              <a:lnSpc>
                <a:spcPct val="150000"/>
              </a:lnSpc>
              <a:defRPr/>
            </a:pPr>
            <a:r>
              <a:rPr lang="en-US" sz="3600" dirty="0">
                <a:latin typeface="Arial" panose="020B0604020202020204" pitchFamily="34" charset="0"/>
                <a:ea typeface="+mn-ea"/>
                <a:cs typeface="Arial" panose="020B0604020202020204" pitchFamily="34" charset="0"/>
                <a:hlinkClick r:id="rId4"/>
              </a:rPr>
              <a:t>Basics II</a:t>
            </a:r>
            <a:endParaRPr lang="en-US" sz="3600" dirty="0">
              <a:latin typeface="Arial" panose="020B0604020202020204" pitchFamily="34" charset="0"/>
              <a:ea typeface="+mn-ea"/>
              <a:cs typeface="Arial" panose="020B0604020202020204" pitchFamily="34" charset="0"/>
            </a:endParaRPr>
          </a:p>
          <a:p>
            <a:pPr marL="358775" indent="-358775">
              <a:lnSpc>
                <a:spcPct val="150000"/>
              </a:lnSpc>
              <a:buFont typeface="Arial" panose="020B0604020202020204" pitchFamily="34" charset="0"/>
              <a:buChar char="•"/>
              <a:defRPr/>
            </a:pPr>
            <a:r>
              <a:rPr lang="en-US" sz="2000" dirty="0">
                <a:latin typeface="Arial" panose="020B0604020202020204" pitchFamily="34" charset="0"/>
                <a:ea typeface="+mn-ea"/>
                <a:cs typeface="Arial" panose="020B0604020202020204" pitchFamily="34" charset="0"/>
              </a:rPr>
              <a:t>Code Flow</a:t>
            </a:r>
          </a:p>
          <a:p>
            <a:pPr marL="358775" indent="-358775">
              <a:lnSpc>
                <a:spcPct val="150000"/>
              </a:lnSpc>
              <a:buFont typeface="Arial" panose="020B0604020202020204" pitchFamily="34" charset="0"/>
              <a:buChar char="•"/>
              <a:defRPr/>
            </a:pPr>
            <a:r>
              <a:rPr lang="en-US" sz="2000" dirty="0">
                <a:latin typeface="Arial" panose="020B0604020202020204" pitchFamily="34" charset="0"/>
                <a:ea typeface="+mn-ea"/>
                <a:cs typeface="Arial" panose="020B0604020202020204" pitchFamily="34" charset="0"/>
              </a:rPr>
              <a:t>Functions</a:t>
            </a:r>
          </a:p>
          <a:p>
            <a:pPr marL="358775" indent="-358775">
              <a:lnSpc>
                <a:spcPct val="150000"/>
              </a:lnSpc>
              <a:buFont typeface="Arial" panose="020B0604020202020204" pitchFamily="34" charset="0"/>
              <a:buChar char="•"/>
              <a:defRPr/>
            </a:pPr>
            <a:r>
              <a:rPr lang="en-US" sz="2000" dirty="0">
                <a:latin typeface="Arial" panose="020B0604020202020204" pitchFamily="34" charset="0"/>
                <a:ea typeface="+mn-ea"/>
                <a:cs typeface="Arial" panose="020B0604020202020204" pitchFamily="34" charset="0"/>
              </a:rPr>
              <a:t>Classes</a:t>
            </a:r>
          </a:p>
          <a:p>
            <a:pPr marL="815975" lvl="1" indent="-358775">
              <a:buFont typeface="Arial" panose="020B0604020202020204" pitchFamily="34" charset="0"/>
              <a:buChar char="•"/>
              <a:defRPr/>
            </a:pPr>
            <a:r>
              <a:rPr lang="en-US" sz="1600" dirty="0">
                <a:latin typeface="Arial" panose="020B0604020202020204" pitchFamily="34" charset="0"/>
                <a:ea typeface="+mn-ea"/>
                <a:cs typeface="Arial" panose="020B0604020202020204" pitchFamily="34" charset="0"/>
              </a:rPr>
              <a:t>Methods</a:t>
            </a:r>
          </a:p>
          <a:p>
            <a:pPr marL="815975" lvl="1" indent="-358775">
              <a:lnSpc>
                <a:spcPct val="150000"/>
              </a:lnSpc>
              <a:buFont typeface="Arial" panose="020B0604020202020204" pitchFamily="34" charset="0"/>
              <a:buChar char="•"/>
              <a:defRPr/>
            </a:pPr>
            <a:r>
              <a:rPr lang="en-US" sz="1600" dirty="0">
                <a:latin typeface="Arial" panose="020B0604020202020204" pitchFamily="34" charset="0"/>
                <a:ea typeface="+mn-ea"/>
                <a:cs typeface="Arial" panose="020B0604020202020204" pitchFamily="34" charset="0"/>
              </a:rPr>
              <a:t>Attributes</a:t>
            </a:r>
            <a:endParaRPr lang="en-US" sz="2000" dirty="0">
              <a:latin typeface="Arial" panose="020B0604020202020204" pitchFamily="34" charset="0"/>
              <a:ea typeface="+mn-ea"/>
              <a:cs typeface="Arial" panose="020B0604020202020204" pitchFamily="34" charset="0"/>
            </a:endParaRPr>
          </a:p>
          <a:p>
            <a:pPr marL="358775" indent="-358775">
              <a:lnSpc>
                <a:spcPct val="150000"/>
              </a:lnSpc>
              <a:buFont typeface="Arial" panose="020B0604020202020204" pitchFamily="34" charset="0"/>
              <a:buChar char="•"/>
              <a:defRPr/>
            </a:pPr>
            <a:r>
              <a:rPr lang="en-US" sz="2000" dirty="0">
                <a:latin typeface="Arial" panose="020B0604020202020204" pitchFamily="34" charset="0"/>
                <a:ea typeface="+mn-ea"/>
                <a:cs typeface="Arial" panose="020B0604020202020204" pitchFamily="34" charset="0"/>
              </a:rPr>
              <a:t>Sub-Classes</a:t>
            </a:r>
          </a:p>
          <a:p>
            <a:pPr marL="285750" indent="-285750">
              <a:lnSpc>
                <a:spcPct val="150000"/>
              </a:lnSpc>
              <a:buFont typeface="Arial" panose="020B0604020202020204" pitchFamily="34" charset="0"/>
              <a:buChar char="•"/>
              <a:defRPr/>
            </a:pPr>
            <a:endParaRPr lang="pt-BR" dirty="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9617038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20</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B63E8B58-7E4A-7842-9DA1-9D6FC87D260E}"/>
              </a:ext>
            </a:extLst>
          </p:cNvPr>
          <p:cNvSpPr/>
          <p:nvPr/>
        </p:nvSpPr>
        <p:spPr>
          <a:xfrm>
            <a:off x="2346305" y="2460579"/>
            <a:ext cx="28737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first_module.py</a:t>
            </a:r>
            <a:endParaRPr lang="en-US" dirty="0">
              <a:latin typeface="Roboto Mono" pitchFamily="2" charset="0"/>
              <a:ea typeface="Roboto Mono" pitchFamily="2" charset="0"/>
            </a:endParaRPr>
          </a:p>
        </p:txBody>
      </p:sp>
      <p:sp>
        <p:nvSpPr>
          <p:cNvPr id="28" name="Rectangle 27">
            <a:extLst>
              <a:ext uri="{FF2B5EF4-FFF2-40B4-BE49-F238E27FC236}">
                <a16:creationId xmlns:a16="http://schemas.microsoft.com/office/drawing/2014/main" id="{A2B3ACA3-8872-DE49-A0C9-7E25A9D9E447}"/>
              </a:ext>
            </a:extLst>
          </p:cNvPr>
          <p:cNvSpPr/>
          <p:nvPr/>
        </p:nvSpPr>
        <p:spPr>
          <a:xfrm>
            <a:off x="2359405" y="2860310"/>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second_module.py</a:t>
            </a:r>
            <a:endParaRPr lang="en-US" dirty="0">
              <a:latin typeface="Roboto Mono" pitchFamily="2" charset="0"/>
              <a:ea typeface="Roboto Mono" pitchFamily="2" charset="0"/>
            </a:endParaRPr>
          </a:p>
        </p:txBody>
      </p:sp>
      <p:cxnSp>
        <p:nvCxnSpPr>
          <p:cNvPr id="29" name="Elbow Connector 28">
            <a:extLst>
              <a:ext uri="{FF2B5EF4-FFF2-40B4-BE49-F238E27FC236}">
                <a16:creationId xmlns:a16="http://schemas.microsoft.com/office/drawing/2014/main" id="{8961E8AD-1A37-A049-91C1-559E670D85FC}"/>
              </a:ext>
            </a:extLst>
          </p:cNvPr>
          <p:cNvCxnSpPr>
            <a:cxnSpLocks/>
            <a:stCxn id="13" idx="2"/>
            <a:endCxn id="27" idx="1"/>
          </p:cNvCxnSpPr>
          <p:nvPr/>
        </p:nvCxnSpPr>
        <p:spPr>
          <a:xfrm rot="16200000" flipH="1">
            <a:off x="1948414" y="2242707"/>
            <a:ext cx="579751" cy="21603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2" name="Elbow Connector 31">
            <a:extLst>
              <a:ext uri="{FF2B5EF4-FFF2-40B4-BE49-F238E27FC236}">
                <a16:creationId xmlns:a16="http://schemas.microsoft.com/office/drawing/2014/main" id="{1B88ADDD-62C5-074F-9A5B-55942D0DA2F5}"/>
              </a:ext>
            </a:extLst>
          </p:cNvPr>
          <p:cNvCxnSpPr>
            <a:cxnSpLocks/>
            <a:stCxn id="13" idx="2"/>
            <a:endCxn id="28" idx="1"/>
          </p:cNvCxnSpPr>
          <p:nvPr/>
        </p:nvCxnSpPr>
        <p:spPr>
          <a:xfrm rot="16200000" flipH="1">
            <a:off x="1755098" y="2436023"/>
            <a:ext cx="979482" cy="229131"/>
          </a:xfrm>
          <a:prstGeom prst="bentConnector2">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067206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21</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B63E8B58-7E4A-7842-9DA1-9D6FC87D260E}"/>
              </a:ext>
            </a:extLst>
          </p:cNvPr>
          <p:cNvSpPr/>
          <p:nvPr/>
        </p:nvSpPr>
        <p:spPr>
          <a:xfrm>
            <a:off x="2346305" y="2460579"/>
            <a:ext cx="28737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first_module.py</a:t>
            </a:r>
            <a:endParaRPr lang="en-US" dirty="0">
              <a:latin typeface="Roboto Mono" pitchFamily="2" charset="0"/>
              <a:ea typeface="Roboto Mono" pitchFamily="2" charset="0"/>
            </a:endParaRPr>
          </a:p>
        </p:txBody>
      </p:sp>
      <p:sp>
        <p:nvSpPr>
          <p:cNvPr id="28" name="Rectangle 27">
            <a:extLst>
              <a:ext uri="{FF2B5EF4-FFF2-40B4-BE49-F238E27FC236}">
                <a16:creationId xmlns:a16="http://schemas.microsoft.com/office/drawing/2014/main" id="{A2B3ACA3-8872-DE49-A0C9-7E25A9D9E447}"/>
              </a:ext>
            </a:extLst>
          </p:cNvPr>
          <p:cNvSpPr/>
          <p:nvPr/>
        </p:nvSpPr>
        <p:spPr>
          <a:xfrm>
            <a:off x="2359405" y="2860310"/>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second_module.py</a:t>
            </a:r>
            <a:endParaRPr lang="en-US" dirty="0">
              <a:latin typeface="Roboto Mono" pitchFamily="2" charset="0"/>
              <a:ea typeface="Roboto Mono" pitchFamily="2" charset="0"/>
            </a:endParaRPr>
          </a:p>
        </p:txBody>
      </p:sp>
      <p:cxnSp>
        <p:nvCxnSpPr>
          <p:cNvPr id="29" name="Elbow Connector 28">
            <a:extLst>
              <a:ext uri="{FF2B5EF4-FFF2-40B4-BE49-F238E27FC236}">
                <a16:creationId xmlns:a16="http://schemas.microsoft.com/office/drawing/2014/main" id="{8961E8AD-1A37-A049-91C1-559E670D85FC}"/>
              </a:ext>
            </a:extLst>
          </p:cNvPr>
          <p:cNvCxnSpPr>
            <a:cxnSpLocks/>
            <a:stCxn id="13" idx="2"/>
            <a:endCxn id="27" idx="1"/>
          </p:cNvCxnSpPr>
          <p:nvPr/>
        </p:nvCxnSpPr>
        <p:spPr>
          <a:xfrm rot="16200000" flipH="1">
            <a:off x="1948414" y="2242707"/>
            <a:ext cx="579751" cy="21603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2" name="Elbow Connector 31">
            <a:extLst>
              <a:ext uri="{FF2B5EF4-FFF2-40B4-BE49-F238E27FC236}">
                <a16:creationId xmlns:a16="http://schemas.microsoft.com/office/drawing/2014/main" id="{1B88ADDD-62C5-074F-9A5B-55942D0DA2F5}"/>
              </a:ext>
            </a:extLst>
          </p:cNvPr>
          <p:cNvCxnSpPr>
            <a:cxnSpLocks/>
            <a:stCxn id="13" idx="2"/>
            <a:endCxn id="28" idx="1"/>
          </p:cNvCxnSpPr>
          <p:nvPr/>
        </p:nvCxnSpPr>
        <p:spPr>
          <a:xfrm rot="16200000" flipH="1">
            <a:off x="1755098" y="2436023"/>
            <a:ext cx="979482"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2" name="Rounded Rectangle 21">
            <a:extLst>
              <a:ext uri="{FF2B5EF4-FFF2-40B4-BE49-F238E27FC236}">
                <a16:creationId xmlns:a16="http://schemas.microsoft.com/office/drawing/2014/main" id="{B721E6C4-D1A8-EC46-9466-741EF444A79F}"/>
              </a:ext>
            </a:extLst>
          </p:cNvPr>
          <p:cNvSpPr/>
          <p:nvPr/>
        </p:nvSpPr>
        <p:spPr>
          <a:xfrm>
            <a:off x="2987824" y="3767138"/>
            <a:ext cx="6059186" cy="976908"/>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1</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a:solidFill>
                  <a:srgbClr val="00B050"/>
                </a:solidFill>
                <a:latin typeface="Consolas" panose="020B0609020204030204" pitchFamily="49" charset="0"/>
                <a:ea typeface="Roboto Mono" pitchFamily="2" charset="0"/>
                <a:cs typeface="Consolas" panose="020B0609020204030204" pitchFamily="49" charset="0"/>
              </a:rPr>
              <a:t>import</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err="1">
                <a:solidFill>
                  <a:srgbClr val="76D6FF"/>
                </a:solidFill>
                <a:latin typeface="Consolas" panose="020B0609020204030204" pitchFamily="49" charset="0"/>
                <a:ea typeface="Roboto Mono" pitchFamily="2" charset="0"/>
                <a:cs typeface="Consolas" panose="020B0609020204030204" pitchFamily="49" charset="0"/>
              </a:rPr>
              <a:t>my_package</a:t>
            </a:r>
            <a:endParaRPr lang="en-US" b="1" dirty="0">
              <a:solidFill>
                <a:srgbClr val="76D6FF"/>
              </a:solidFill>
              <a:latin typeface="Consolas" panose="020B0609020204030204" pitchFamily="49" charset="0"/>
              <a:ea typeface="Roboto Mono" pitchFamily="2" charset="0"/>
              <a:cs typeface="Consolas" panose="020B0609020204030204" pitchFamily="49" charset="0"/>
            </a:endParaRPr>
          </a:p>
          <a:p>
            <a:endParaRPr lang="en-US" dirty="0">
              <a:solidFill>
                <a:schemeClr val="bg1"/>
              </a:solidFill>
              <a:latin typeface="Consolas" panose="020B0609020204030204" pitchFamily="49" charset="0"/>
              <a:ea typeface="Roboto Mono" pitchFamily="2" charset="0"/>
              <a:cs typeface="Consolas" panose="020B0609020204030204" pitchFamily="49" charset="0"/>
            </a:endParaRPr>
          </a:p>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2</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dirty="0" err="1">
                <a:solidFill>
                  <a:schemeClr val="bg1"/>
                </a:solidFill>
                <a:latin typeface="Consolas" panose="020B0609020204030204" pitchFamily="49" charset="0"/>
                <a:ea typeface="Roboto Mono" pitchFamily="2" charset="0"/>
                <a:cs typeface="Consolas" panose="020B0609020204030204" pitchFamily="49" charset="0"/>
              </a:rPr>
              <a:t>my_package.first_module.my_function</a:t>
            </a:r>
            <a:r>
              <a:rPr lang="en-US" dirty="0">
                <a:solidFill>
                  <a:schemeClr val="bg1"/>
                </a:solidFill>
                <a:latin typeface="Consolas" panose="020B0609020204030204" pitchFamily="49" charset="0"/>
                <a:ea typeface="Roboto Mono" pitchFamily="2" charset="0"/>
                <a:cs typeface="Consolas" panose="020B0609020204030204" pitchFamily="49" charset="0"/>
              </a:rPr>
              <a:t>()</a:t>
            </a:r>
            <a:endParaRPr lang="en-US" dirty="0">
              <a:solidFill>
                <a:schemeClr val="bg1"/>
              </a:solidFill>
              <a:latin typeface="Consolas" panose="020B0609020204030204" pitchFamily="49" charset="0"/>
              <a:cs typeface="Consolas" panose="020B0609020204030204" pitchFamily="49" charset="0"/>
            </a:endParaRPr>
          </a:p>
        </p:txBody>
      </p:sp>
      <p:sp>
        <p:nvSpPr>
          <p:cNvPr id="30" name="Rounded Rectangle 29">
            <a:extLst>
              <a:ext uri="{FF2B5EF4-FFF2-40B4-BE49-F238E27FC236}">
                <a16:creationId xmlns:a16="http://schemas.microsoft.com/office/drawing/2014/main" id="{CC79B5D9-C5DE-CE4F-A129-30AE3D479D95}"/>
              </a:ext>
            </a:extLst>
          </p:cNvPr>
          <p:cNvSpPr/>
          <p:nvPr/>
        </p:nvSpPr>
        <p:spPr>
          <a:xfrm>
            <a:off x="2987824" y="5116452"/>
            <a:ext cx="6059186" cy="976908"/>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1</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a:solidFill>
                  <a:srgbClr val="00B050"/>
                </a:solidFill>
                <a:latin typeface="Consolas" panose="020B0609020204030204" pitchFamily="49" charset="0"/>
                <a:ea typeface="Roboto Mono" pitchFamily="2" charset="0"/>
                <a:cs typeface="Consolas" panose="020B0609020204030204" pitchFamily="49" charset="0"/>
              </a:rPr>
              <a:t>from</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err="1">
                <a:solidFill>
                  <a:srgbClr val="76D6FF"/>
                </a:solidFill>
                <a:latin typeface="Consolas" panose="020B0609020204030204" pitchFamily="49" charset="0"/>
                <a:ea typeface="Roboto Mono" pitchFamily="2" charset="0"/>
                <a:cs typeface="Consolas" panose="020B0609020204030204" pitchFamily="49" charset="0"/>
              </a:rPr>
              <a:t>my_package</a:t>
            </a:r>
            <a:r>
              <a:rPr lang="en-US" b="1" dirty="0">
                <a:solidFill>
                  <a:srgbClr val="76D6FF"/>
                </a:solidFill>
                <a:latin typeface="Consolas" panose="020B0609020204030204" pitchFamily="49" charset="0"/>
                <a:ea typeface="Roboto Mono" pitchFamily="2" charset="0"/>
                <a:cs typeface="Consolas" panose="020B0609020204030204" pitchFamily="49" charset="0"/>
              </a:rPr>
              <a:t> </a:t>
            </a:r>
            <a:r>
              <a:rPr lang="en-US" b="1" dirty="0">
                <a:solidFill>
                  <a:srgbClr val="00B050"/>
                </a:solidFill>
                <a:latin typeface="Consolas" panose="020B0609020204030204" pitchFamily="49" charset="0"/>
                <a:ea typeface="Roboto Mono" pitchFamily="2" charset="0"/>
                <a:cs typeface="Consolas" panose="020B0609020204030204" pitchFamily="49" charset="0"/>
              </a:rPr>
              <a:t>import</a:t>
            </a:r>
            <a:r>
              <a:rPr lang="en-US" b="1" dirty="0">
                <a:solidFill>
                  <a:srgbClr val="76D6FF"/>
                </a:solidFill>
                <a:latin typeface="Consolas" panose="020B0609020204030204" pitchFamily="49" charset="0"/>
                <a:ea typeface="Roboto Mono" pitchFamily="2" charset="0"/>
                <a:cs typeface="Consolas" panose="020B0609020204030204" pitchFamily="49" charset="0"/>
              </a:rPr>
              <a:t> </a:t>
            </a:r>
            <a:r>
              <a:rPr lang="en-US" dirty="0" err="1">
                <a:solidFill>
                  <a:schemeClr val="bg1"/>
                </a:solidFill>
                <a:latin typeface="Consolas" panose="020B0609020204030204" pitchFamily="49" charset="0"/>
                <a:ea typeface="Roboto Mono" pitchFamily="2" charset="0"/>
                <a:cs typeface="Consolas" panose="020B0609020204030204" pitchFamily="49" charset="0"/>
              </a:rPr>
              <a:t>first_module</a:t>
            </a:r>
            <a:endParaRPr lang="en-US" b="1" dirty="0">
              <a:solidFill>
                <a:srgbClr val="76D6FF"/>
              </a:solidFill>
              <a:latin typeface="Consolas" panose="020B0609020204030204" pitchFamily="49" charset="0"/>
              <a:ea typeface="Roboto Mono" pitchFamily="2" charset="0"/>
              <a:cs typeface="Consolas" panose="020B0609020204030204" pitchFamily="49" charset="0"/>
            </a:endParaRPr>
          </a:p>
          <a:p>
            <a:endParaRPr lang="en-US" dirty="0">
              <a:solidFill>
                <a:schemeClr val="bg1"/>
              </a:solidFill>
              <a:latin typeface="Consolas" panose="020B0609020204030204" pitchFamily="49" charset="0"/>
              <a:ea typeface="Roboto Mono" pitchFamily="2" charset="0"/>
              <a:cs typeface="Consolas" panose="020B0609020204030204" pitchFamily="49" charset="0"/>
            </a:endParaRPr>
          </a:p>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2</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dirty="0" err="1">
                <a:solidFill>
                  <a:schemeClr val="bg1"/>
                </a:solidFill>
                <a:latin typeface="Consolas" panose="020B0609020204030204" pitchFamily="49" charset="0"/>
                <a:ea typeface="Roboto Mono" pitchFamily="2" charset="0"/>
                <a:cs typeface="Consolas" panose="020B0609020204030204" pitchFamily="49" charset="0"/>
              </a:rPr>
              <a:t>first_module.my_function</a:t>
            </a:r>
            <a:r>
              <a:rPr lang="en-US" dirty="0">
                <a:solidFill>
                  <a:schemeClr val="bg1"/>
                </a:solidFill>
                <a:latin typeface="Consolas" panose="020B0609020204030204" pitchFamily="49" charset="0"/>
                <a:ea typeface="Roboto Mono" pitchFamily="2" charset="0"/>
                <a:cs typeface="Consolas" panose="020B0609020204030204" pitchFamily="49" charset="0"/>
              </a:rPr>
              <a:t>()</a:t>
            </a:r>
            <a:endParaRPr lang="en-US"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996597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22</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B63E8B58-7E4A-7842-9DA1-9D6FC87D260E}"/>
              </a:ext>
            </a:extLst>
          </p:cNvPr>
          <p:cNvSpPr/>
          <p:nvPr/>
        </p:nvSpPr>
        <p:spPr>
          <a:xfrm>
            <a:off x="2346305" y="2460579"/>
            <a:ext cx="28737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first_module.py</a:t>
            </a:r>
            <a:endParaRPr lang="en-US" dirty="0">
              <a:latin typeface="Roboto Mono" pitchFamily="2" charset="0"/>
              <a:ea typeface="Roboto Mono" pitchFamily="2" charset="0"/>
            </a:endParaRPr>
          </a:p>
        </p:txBody>
      </p:sp>
      <p:sp>
        <p:nvSpPr>
          <p:cNvPr id="28" name="Rectangle 27">
            <a:extLst>
              <a:ext uri="{FF2B5EF4-FFF2-40B4-BE49-F238E27FC236}">
                <a16:creationId xmlns:a16="http://schemas.microsoft.com/office/drawing/2014/main" id="{A2B3ACA3-8872-DE49-A0C9-7E25A9D9E447}"/>
              </a:ext>
            </a:extLst>
          </p:cNvPr>
          <p:cNvSpPr/>
          <p:nvPr/>
        </p:nvSpPr>
        <p:spPr>
          <a:xfrm>
            <a:off x="2359405" y="2860310"/>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second_module.py</a:t>
            </a:r>
            <a:endParaRPr lang="en-US" dirty="0">
              <a:latin typeface="Roboto Mono" pitchFamily="2" charset="0"/>
              <a:ea typeface="Roboto Mono" pitchFamily="2" charset="0"/>
            </a:endParaRPr>
          </a:p>
        </p:txBody>
      </p:sp>
      <p:cxnSp>
        <p:nvCxnSpPr>
          <p:cNvPr id="29" name="Elbow Connector 28">
            <a:extLst>
              <a:ext uri="{FF2B5EF4-FFF2-40B4-BE49-F238E27FC236}">
                <a16:creationId xmlns:a16="http://schemas.microsoft.com/office/drawing/2014/main" id="{8961E8AD-1A37-A049-91C1-559E670D85FC}"/>
              </a:ext>
            </a:extLst>
          </p:cNvPr>
          <p:cNvCxnSpPr>
            <a:cxnSpLocks/>
            <a:stCxn id="13" idx="2"/>
            <a:endCxn id="27" idx="1"/>
          </p:cNvCxnSpPr>
          <p:nvPr/>
        </p:nvCxnSpPr>
        <p:spPr>
          <a:xfrm rot="16200000" flipH="1">
            <a:off x="1948414" y="2242707"/>
            <a:ext cx="579751" cy="21603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2" name="Elbow Connector 31">
            <a:extLst>
              <a:ext uri="{FF2B5EF4-FFF2-40B4-BE49-F238E27FC236}">
                <a16:creationId xmlns:a16="http://schemas.microsoft.com/office/drawing/2014/main" id="{1B88ADDD-62C5-074F-9A5B-55942D0DA2F5}"/>
              </a:ext>
            </a:extLst>
          </p:cNvPr>
          <p:cNvCxnSpPr>
            <a:cxnSpLocks/>
            <a:stCxn id="13" idx="2"/>
            <a:endCxn id="28" idx="1"/>
          </p:cNvCxnSpPr>
          <p:nvPr/>
        </p:nvCxnSpPr>
        <p:spPr>
          <a:xfrm rot="16200000" flipH="1">
            <a:off x="1755098" y="2436023"/>
            <a:ext cx="979482"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9FAD8089-443F-9846-A313-274CD361F660}"/>
              </a:ext>
            </a:extLst>
          </p:cNvPr>
          <p:cNvSpPr/>
          <p:nvPr/>
        </p:nvSpPr>
        <p:spPr>
          <a:xfrm>
            <a:off x="2359405" y="3260041"/>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my_subpackage</a:t>
            </a:r>
            <a:r>
              <a:rPr lang="en-US" dirty="0">
                <a:latin typeface="Roboto Mono" pitchFamily="2" charset="0"/>
                <a:ea typeface="Roboto Mono" pitchFamily="2" charset="0"/>
              </a:rPr>
              <a:t>/</a:t>
            </a:r>
          </a:p>
        </p:txBody>
      </p:sp>
      <p:cxnSp>
        <p:nvCxnSpPr>
          <p:cNvPr id="18" name="Elbow Connector 17">
            <a:extLst>
              <a:ext uri="{FF2B5EF4-FFF2-40B4-BE49-F238E27FC236}">
                <a16:creationId xmlns:a16="http://schemas.microsoft.com/office/drawing/2014/main" id="{7E438AAF-8343-C64C-9803-7781275FA9D2}"/>
              </a:ext>
            </a:extLst>
          </p:cNvPr>
          <p:cNvCxnSpPr>
            <a:cxnSpLocks/>
            <a:stCxn id="13" idx="2"/>
            <a:endCxn id="16" idx="1"/>
          </p:cNvCxnSpPr>
          <p:nvPr/>
        </p:nvCxnSpPr>
        <p:spPr>
          <a:xfrm rot="16200000" flipH="1">
            <a:off x="1555233" y="2635888"/>
            <a:ext cx="1379213"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53" name="Rectangle 52">
            <a:extLst>
              <a:ext uri="{FF2B5EF4-FFF2-40B4-BE49-F238E27FC236}">
                <a16:creationId xmlns:a16="http://schemas.microsoft.com/office/drawing/2014/main" id="{E0B893AA-F5ED-2B43-BF6D-2B50499138F7}"/>
              </a:ext>
            </a:extLst>
          </p:cNvPr>
          <p:cNvSpPr/>
          <p:nvPr/>
        </p:nvSpPr>
        <p:spPr>
          <a:xfrm>
            <a:off x="3131840" y="380217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54" name="Elbow Connector 53">
            <a:extLst>
              <a:ext uri="{FF2B5EF4-FFF2-40B4-BE49-F238E27FC236}">
                <a16:creationId xmlns:a16="http://schemas.microsoft.com/office/drawing/2014/main" id="{F07DB100-A882-384A-AB1E-EBE69E77B522}"/>
              </a:ext>
            </a:extLst>
          </p:cNvPr>
          <p:cNvCxnSpPr>
            <a:cxnSpLocks/>
            <a:endCxn id="53" idx="1"/>
          </p:cNvCxnSpPr>
          <p:nvPr/>
        </p:nvCxnSpPr>
        <p:spPr>
          <a:xfrm rot="16200000" flipH="1">
            <a:off x="2806766" y="3657123"/>
            <a:ext cx="362117"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55" name="Rectangle 54">
            <a:extLst>
              <a:ext uri="{FF2B5EF4-FFF2-40B4-BE49-F238E27FC236}">
                <a16:creationId xmlns:a16="http://schemas.microsoft.com/office/drawing/2014/main" id="{D8406E56-0E65-E345-9A09-18DBB3427362}"/>
              </a:ext>
            </a:extLst>
          </p:cNvPr>
          <p:cNvSpPr/>
          <p:nvPr/>
        </p:nvSpPr>
        <p:spPr>
          <a:xfrm>
            <a:off x="3131840" y="4191761"/>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p>
        </p:txBody>
      </p:sp>
      <p:cxnSp>
        <p:nvCxnSpPr>
          <p:cNvPr id="56" name="Elbow Connector 55">
            <a:extLst>
              <a:ext uri="{FF2B5EF4-FFF2-40B4-BE49-F238E27FC236}">
                <a16:creationId xmlns:a16="http://schemas.microsoft.com/office/drawing/2014/main" id="{F30C57FC-B47D-B64B-B40D-6F4B84CCAA53}"/>
              </a:ext>
            </a:extLst>
          </p:cNvPr>
          <p:cNvCxnSpPr>
            <a:cxnSpLocks/>
            <a:endCxn id="55" idx="1"/>
          </p:cNvCxnSpPr>
          <p:nvPr/>
        </p:nvCxnSpPr>
        <p:spPr>
          <a:xfrm rot="16200000" flipH="1">
            <a:off x="2611974" y="3851915"/>
            <a:ext cx="751700" cy="288032"/>
          </a:xfrm>
          <a:prstGeom prst="bentConnector2">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535023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dirty="0"/>
              <a:t>PTS2019 - Basic III</a:t>
            </a:r>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23</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B63E8B58-7E4A-7842-9DA1-9D6FC87D260E}"/>
              </a:ext>
            </a:extLst>
          </p:cNvPr>
          <p:cNvSpPr/>
          <p:nvPr/>
        </p:nvSpPr>
        <p:spPr>
          <a:xfrm>
            <a:off x="2346305" y="2460579"/>
            <a:ext cx="28737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first_module.py</a:t>
            </a:r>
            <a:endParaRPr lang="en-US" dirty="0">
              <a:latin typeface="Roboto Mono" pitchFamily="2" charset="0"/>
              <a:ea typeface="Roboto Mono" pitchFamily="2" charset="0"/>
            </a:endParaRPr>
          </a:p>
        </p:txBody>
      </p:sp>
      <p:sp>
        <p:nvSpPr>
          <p:cNvPr id="28" name="Rectangle 27">
            <a:extLst>
              <a:ext uri="{FF2B5EF4-FFF2-40B4-BE49-F238E27FC236}">
                <a16:creationId xmlns:a16="http://schemas.microsoft.com/office/drawing/2014/main" id="{A2B3ACA3-8872-DE49-A0C9-7E25A9D9E447}"/>
              </a:ext>
            </a:extLst>
          </p:cNvPr>
          <p:cNvSpPr/>
          <p:nvPr/>
        </p:nvSpPr>
        <p:spPr>
          <a:xfrm>
            <a:off x="2359405" y="2860310"/>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second_module.py</a:t>
            </a:r>
            <a:endParaRPr lang="en-US" dirty="0">
              <a:latin typeface="Roboto Mono" pitchFamily="2" charset="0"/>
              <a:ea typeface="Roboto Mono" pitchFamily="2" charset="0"/>
            </a:endParaRPr>
          </a:p>
        </p:txBody>
      </p:sp>
      <p:cxnSp>
        <p:nvCxnSpPr>
          <p:cNvPr id="29" name="Elbow Connector 28">
            <a:extLst>
              <a:ext uri="{FF2B5EF4-FFF2-40B4-BE49-F238E27FC236}">
                <a16:creationId xmlns:a16="http://schemas.microsoft.com/office/drawing/2014/main" id="{8961E8AD-1A37-A049-91C1-559E670D85FC}"/>
              </a:ext>
            </a:extLst>
          </p:cNvPr>
          <p:cNvCxnSpPr>
            <a:cxnSpLocks/>
            <a:stCxn id="13" idx="2"/>
            <a:endCxn id="27" idx="1"/>
          </p:cNvCxnSpPr>
          <p:nvPr/>
        </p:nvCxnSpPr>
        <p:spPr>
          <a:xfrm rot="16200000" flipH="1">
            <a:off x="1948414" y="2242707"/>
            <a:ext cx="579751" cy="21603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2" name="Elbow Connector 31">
            <a:extLst>
              <a:ext uri="{FF2B5EF4-FFF2-40B4-BE49-F238E27FC236}">
                <a16:creationId xmlns:a16="http://schemas.microsoft.com/office/drawing/2014/main" id="{1B88ADDD-62C5-074F-9A5B-55942D0DA2F5}"/>
              </a:ext>
            </a:extLst>
          </p:cNvPr>
          <p:cNvCxnSpPr>
            <a:cxnSpLocks/>
            <a:stCxn id="13" idx="2"/>
            <a:endCxn id="28" idx="1"/>
          </p:cNvCxnSpPr>
          <p:nvPr/>
        </p:nvCxnSpPr>
        <p:spPr>
          <a:xfrm rot="16200000" flipH="1">
            <a:off x="1755098" y="2436023"/>
            <a:ext cx="979482"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9FAD8089-443F-9846-A313-274CD361F660}"/>
              </a:ext>
            </a:extLst>
          </p:cNvPr>
          <p:cNvSpPr/>
          <p:nvPr/>
        </p:nvSpPr>
        <p:spPr>
          <a:xfrm>
            <a:off x="2359405" y="3260041"/>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my_subpackage</a:t>
            </a:r>
            <a:r>
              <a:rPr lang="en-US" dirty="0">
                <a:latin typeface="Roboto Mono" pitchFamily="2" charset="0"/>
                <a:ea typeface="Roboto Mono" pitchFamily="2" charset="0"/>
              </a:rPr>
              <a:t>/</a:t>
            </a:r>
          </a:p>
        </p:txBody>
      </p:sp>
      <p:cxnSp>
        <p:nvCxnSpPr>
          <p:cNvPr id="18" name="Elbow Connector 17">
            <a:extLst>
              <a:ext uri="{FF2B5EF4-FFF2-40B4-BE49-F238E27FC236}">
                <a16:creationId xmlns:a16="http://schemas.microsoft.com/office/drawing/2014/main" id="{7E438AAF-8343-C64C-9803-7781275FA9D2}"/>
              </a:ext>
            </a:extLst>
          </p:cNvPr>
          <p:cNvCxnSpPr>
            <a:cxnSpLocks/>
            <a:stCxn id="13" idx="2"/>
            <a:endCxn id="16" idx="1"/>
          </p:cNvCxnSpPr>
          <p:nvPr/>
        </p:nvCxnSpPr>
        <p:spPr>
          <a:xfrm rot="16200000" flipH="1">
            <a:off x="1555233" y="2635888"/>
            <a:ext cx="1379213"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81B2DED1-0C42-0448-9C26-713E57959E08}"/>
              </a:ext>
            </a:extLst>
          </p:cNvPr>
          <p:cNvSpPr/>
          <p:nvPr/>
        </p:nvSpPr>
        <p:spPr>
          <a:xfrm>
            <a:off x="3131840" y="380217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1" name="Elbow Connector 20">
            <a:extLst>
              <a:ext uri="{FF2B5EF4-FFF2-40B4-BE49-F238E27FC236}">
                <a16:creationId xmlns:a16="http://schemas.microsoft.com/office/drawing/2014/main" id="{C9C908E2-0C18-094E-B148-87F78451C44F}"/>
              </a:ext>
            </a:extLst>
          </p:cNvPr>
          <p:cNvCxnSpPr>
            <a:cxnSpLocks/>
            <a:endCxn id="20" idx="1"/>
          </p:cNvCxnSpPr>
          <p:nvPr/>
        </p:nvCxnSpPr>
        <p:spPr>
          <a:xfrm rot="16200000" flipH="1">
            <a:off x="2806766" y="3657123"/>
            <a:ext cx="362117"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A0EEA57B-A5D9-DA46-A498-40FBDC016DEE}"/>
              </a:ext>
            </a:extLst>
          </p:cNvPr>
          <p:cNvSpPr/>
          <p:nvPr/>
        </p:nvSpPr>
        <p:spPr>
          <a:xfrm>
            <a:off x="3131840" y="4191761"/>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p>
        </p:txBody>
      </p:sp>
      <p:cxnSp>
        <p:nvCxnSpPr>
          <p:cNvPr id="26" name="Elbow Connector 25">
            <a:extLst>
              <a:ext uri="{FF2B5EF4-FFF2-40B4-BE49-F238E27FC236}">
                <a16:creationId xmlns:a16="http://schemas.microsoft.com/office/drawing/2014/main" id="{DE1F0C9F-8736-6D4C-9641-4586E668D1DE}"/>
              </a:ext>
            </a:extLst>
          </p:cNvPr>
          <p:cNvCxnSpPr>
            <a:cxnSpLocks/>
            <a:endCxn id="25" idx="1"/>
          </p:cNvCxnSpPr>
          <p:nvPr/>
        </p:nvCxnSpPr>
        <p:spPr>
          <a:xfrm rot="16200000" flipH="1">
            <a:off x="2611974" y="3851915"/>
            <a:ext cx="751700"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FC53D0B0-B06E-604C-A134-3E7A485084D5}"/>
              </a:ext>
            </a:extLst>
          </p:cNvPr>
          <p:cNvSpPr/>
          <p:nvPr/>
        </p:nvSpPr>
        <p:spPr>
          <a:xfrm>
            <a:off x="1258888" y="4431856"/>
            <a:ext cx="273704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b="1" dirty="0" err="1">
                <a:latin typeface="Roboto Mono" pitchFamily="2" charset="0"/>
                <a:ea typeface="Roboto Mono" pitchFamily="2" charset="0"/>
                <a:hlinkClick r:id="rId2"/>
              </a:rPr>
              <a:t>setup.py</a:t>
            </a:r>
            <a:endParaRPr lang="en-US" b="1" dirty="0">
              <a:latin typeface="Roboto Mono" pitchFamily="2" charset="0"/>
              <a:ea typeface="Roboto Mono" pitchFamily="2" charset="0"/>
            </a:endParaRPr>
          </a:p>
        </p:txBody>
      </p:sp>
      <p:sp>
        <p:nvSpPr>
          <p:cNvPr id="30" name="Rectangle 29">
            <a:extLst>
              <a:ext uri="{FF2B5EF4-FFF2-40B4-BE49-F238E27FC236}">
                <a16:creationId xmlns:a16="http://schemas.microsoft.com/office/drawing/2014/main" id="{3C8961E7-B259-904B-9FE4-5B5A64B84FE3}"/>
              </a:ext>
            </a:extLst>
          </p:cNvPr>
          <p:cNvSpPr/>
          <p:nvPr/>
        </p:nvSpPr>
        <p:spPr>
          <a:xfrm>
            <a:off x="1258888" y="4791896"/>
            <a:ext cx="2593032"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README</a:t>
            </a:r>
          </a:p>
        </p:txBody>
      </p:sp>
      <p:sp>
        <p:nvSpPr>
          <p:cNvPr id="31" name="Rectangle 30">
            <a:extLst>
              <a:ext uri="{FF2B5EF4-FFF2-40B4-BE49-F238E27FC236}">
                <a16:creationId xmlns:a16="http://schemas.microsoft.com/office/drawing/2014/main" id="{8F340939-46BF-1A43-B6FE-9BCDB4576EAC}"/>
              </a:ext>
            </a:extLst>
          </p:cNvPr>
          <p:cNvSpPr/>
          <p:nvPr/>
        </p:nvSpPr>
        <p:spPr>
          <a:xfrm>
            <a:off x="1272724" y="5151936"/>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LICENSE</a:t>
            </a:r>
          </a:p>
        </p:txBody>
      </p:sp>
      <p:sp>
        <p:nvSpPr>
          <p:cNvPr id="33" name="Rectangle 32">
            <a:extLst>
              <a:ext uri="{FF2B5EF4-FFF2-40B4-BE49-F238E27FC236}">
                <a16:creationId xmlns:a16="http://schemas.microsoft.com/office/drawing/2014/main" id="{C66021BE-2D37-0C41-A497-B78FDD3828FC}"/>
              </a:ext>
            </a:extLst>
          </p:cNvPr>
          <p:cNvSpPr/>
          <p:nvPr/>
        </p:nvSpPr>
        <p:spPr>
          <a:xfrm>
            <a:off x="1258888" y="550460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requirements.txt</a:t>
            </a:r>
            <a:endParaRPr lang="en-US" dirty="0">
              <a:latin typeface="Roboto Mono" pitchFamily="2" charset="0"/>
              <a:ea typeface="Roboto Mono" pitchFamily="2" charset="0"/>
            </a:endParaRPr>
          </a:p>
        </p:txBody>
      </p:sp>
      <p:sp>
        <p:nvSpPr>
          <p:cNvPr id="34" name="Rectangle 33">
            <a:extLst>
              <a:ext uri="{FF2B5EF4-FFF2-40B4-BE49-F238E27FC236}">
                <a16:creationId xmlns:a16="http://schemas.microsoft.com/office/drawing/2014/main" id="{58DBE3EC-F121-3E41-ABE0-C830E1EFCBBC}"/>
              </a:ext>
            </a:extLst>
          </p:cNvPr>
          <p:cNvSpPr/>
          <p:nvPr/>
        </p:nvSpPr>
        <p:spPr>
          <a:xfrm>
            <a:off x="1258888" y="587727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r>
              <a:rPr lang="en-US" dirty="0" err="1">
                <a:latin typeface="Roboto Mono" pitchFamily="2" charset="0"/>
                <a:ea typeface="Roboto Mono" pitchFamily="2" charset="0"/>
              </a:rPr>
              <a:t>gitignore</a:t>
            </a:r>
            <a:endParaRPr lang="en-US" dirty="0">
              <a:latin typeface="Roboto Mono" pitchFamily="2" charset="0"/>
              <a:ea typeface="Roboto Mono" pitchFamily="2" charset="0"/>
            </a:endParaRPr>
          </a:p>
        </p:txBody>
      </p:sp>
      <p:cxnSp>
        <p:nvCxnSpPr>
          <p:cNvPr id="35" name="Elbow Connector 34">
            <a:extLst>
              <a:ext uri="{FF2B5EF4-FFF2-40B4-BE49-F238E27FC236}">
                <a16:creationId xmlns:a16="http://schemas.microsoft.com/office/drawing/2014/main" id="{2131A269-D8F4-9944-A3B5-705A3D84F574}"/>
              </a:ext>
            </a:extLst>
          </p:cNvPr>
          <p:cNvCxnSpPr>
            <a:cxnSpLocks/>
            <a:stCxn id="12" idx="2"/>
            <a:endCxn id="22" idx="1"/>
          </p:cNvCxnSpPr>
          <p:nvPr/>
        </p:nvCxnSpPr>
        <p:spPr>
          <a:xfrm rot="16200000" flipH="1">
            <a:off x="-340290" y="3012698"/>
            <a:ext cx="291106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6" name="Elbow Connector 35">
            <a:extLst>
              <a:ext uri="{FF2B5EF4-FFF2-40B4-BE49-F238E27FC236}">
                <a16:creationId xmlns:a16="http://schemas.microsoft.com/office/drawing/2014/main" id="{80BB85B7-67EA-A04D-86A7-08A51157EDE7}"/>
              </a:ext>
            </a:extLst>
          </p:cNvPr>
          <p:cNvCxnSpPr>
            <a:cxnSpLocks/>
            <a:stCxn id="12" idx="2"/>
            <a:endCxn id="30" idx="1"/>
          </p:cNvCxnSpPr>
          <p:nvPr/>
        </p:nvCxnSpPr>
        <p:spPr>
          <a:xfrm rot="16200000" flipH="1">
            <a:off x="-520310" y="3192718"/>
            <a:ext cx="327110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8" name="Elbow Connector 37">
            <a:extLst>
              <a:ext uri="{FF2B5EF4-FFF2-40B4-BE49-F238E27FC236}">
                <a16:creationId xmlns:a16="http://schemas.microsoft.com/office/drawing/2014/main" id="{65A85EA1-7835-9A49-BBDF-39A42F85CD97}"/>
              </a:ext>
            </a:extLst>
          </p:cNvPr>
          <p:cNvCxnSpPr>
            <a:cxnSpLocks/>
            <a:stCxn id="12" idx="2"/>
            <a:endCxn id="31" idx="1"/>
          </p:cNvCxnSpPr>
          <p:nvPr/>
        </p:nvCxnSpPr>
        <p:spPr>
          <a:xfrm rot="16200000" flipH="1">
            <a:off x="-693412" y="3365820"/>
            <a:ext cx="3631148" cy="301124"/>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1" name="Elbow Connector 40">
            <a:extLst>
              <a:ext uri="{FF2B5EF4-FFF2-40B4-BE49-F238E27FC236}">
                <a16:creationId xmlns:a16="http://schemas.microsoft.com/office/drawing/2014/main" id="{6E1A266F-0058-5841-A0FA-EA915A7B5A43}"/>
              </a:ext>
            </a:extLst>
          </p:cNvPr>
          <p:cNvCxnSpPr>
            <a:cxnSpLocks/>
            <a:stCxn id="12" idx="2"/>
            <a:endCxn id="33" idx="1"/>
          </p:cNvCxnSpPr>
          <p:nvPr/>
        </p:nvCxnSpPr>
        <p:spPr>
          <a:xfrm rot="16200000" flipH="1">
            <a:off x="-876663" y="3549071"/>
            <a:ext cx="3983814"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4" name="Elbow Connector 43">
            <a:extLst>
              <a:ext uri="{FF2B5EF4-FFF2-40B4-BE49-F238E27FC236}">
                <a16:creationId xmlns:a16="http://schemas.microsoft.com/office/drawing/2014/main" id="{B560F859-59F0-2947-9489-67AE1C8DEA9B}"/>
              </a:ext>
            </a:extLst>
          </p:cNvPr>
          <p:cNvCxnSpPr>
            <a:cxnSpLocks/>
            <a:stCxn id="12" idx="2"/>
            <a:endCxn id="34" idx="1"/>
          </p:cNvCxnSpPr>
          <p:nvPr/>
        </p:nvCxnSpPr>
        <p:spPr>
          <a:xfrm rot="16200000" flipH="1">
            <a:off x="-1062998" y="3735406"/>
            <a:ext cx="4356484" cy="287288"/>
          </a:xfrm>
          <a:prstGeom prst="bentConnector2">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4131260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dirty="0"/>
              <a:t>PTS2019 - Basic III</a:t>
            </a:r>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24</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B63E8B58-7E4A-7842-9DA1-9D6FC87D260E}"/>
              </a:ext>
            </a:extLst>
          </p:cNvPr>
          <p:cNvSpPr/>
          <p:nvPr/>
        </p:nvSpPr>
        <p:spPr>
          <a:xfrm>
            <a:off x="2346305" y="2460579"/>
            <a:ext cx="28737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first_module.py</a:t>
            </a:r>
            <a:endParaRPr lang="en-US" dirty="0">
              <a:latin typeface="Roboto Mono" pitchFamily="2" charset="0"/>
              <a:ea typeface="Roboto Mono" pitchFamily="2" charset="0"/>
            </a:endParaRPr>
          </a:p>
        </p:txBody>
      </p:sp>
      <p:sp>
        <p:nvSpPr>
          <p:cNvPr id="28" name="Rectangle 27">
            <a:extLst>
              <a:ext uri="{FF2B5EF4-FFF2-40B4-BE49-F238E27FC236}">
                <a16:creationId xmlns:a16="http://schemas.microsoft.com/office/drawing/2014/main" id="{A2B3ACA3-8872-DE49-A0C9-7E25A9D9E447}"/>
              </a:ext>
            </a:extLst>
          </p:cNvPr>
          <p:cNvSpPr/>
          <p:nvPr/>
        </p:nvSpPr>
        <p:spPr>
          <a:xfrm>
            <a:off x="2359405" y="2860310"/>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second_module.py</a:t>
            </a:r>
            <a:endParaRPr lang="en-US" dirty="0">
              <a:latin typeface="Roboto Mono" pitchFamily="2" charset="0"/>
              <a:ea typeface="Roboto Mono" pitchFamily="2" charset="0"/>
            </a:endParaRPr>
          </a:p>
        </p:txBody>
      </p:sp>
      <p:cxnSp>
        <p:nvCxnSpPr>
          <p:cNvPr id="29" name="Elbow Connector 28">
            <a:extLst>
              <a:ext uri="{FF2B5EF4-FFF2-40B4-BE49-F238E27FC236}">
                <a16:creationId xmlns:a16="http://schemas.microsoft.com/office/drawing/2014/main" id="{8961E8AD-1A37-A049-91C1-559E670D85FC}"/>
              </a:ext>
            </a:extLst>
          </p:cNvPr>
          <p:cNvCxnSpPr>
            <a:cxnSpLocks/>
            <a:stCxn id="13" idx="2"/>
            <a:endCxn id="27" idx="1"/>
          </p:cNvCxnSpPr>
          <p:nvPr/>
        </p:nvCxnSpPr>
        <p:spPr>
          <a:xfrm rot="16200000" flipH="1">
            <a:off x="1948414" y="2242707"/>
            <a:ext cx="579751" cy="21603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2" name="Elbow Connector 31">
            <a:extLst>
              <a:ext uri="{FF2B5EF4-FFF2-40B4-BE49-F238E27FC236}">
                <a16:creationId xmlns:a16="http://schemas.microsoft.com/office/drawing/2014/main" id="{1B88ADDD-62C5-074F-9A5B-55942D0DA2F5}"/>
              </a:ext>
            </a:extLst>
          </p:cNvPr>
          <p:cNvCxnSpPr>
            <a:cxnSpLocks/>
            <a:stCxn id="13" idx="2"/>
            <a:endCxn id="28" idx="1"/>
          </p:cNvCxnSpPr>
          <p:nvPr/>
        </p:nvCxnSpPr>
        <p:spPr>
          <a:xfrm rot="16200000" flipH="1">
            <a:off x="1755098" y="2436023"/>
            <a:ext cx="979482"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9FAD8089-443F-9846-A313-274CD361F660}"/>
              </a:ext>
            </a:extLst>
          </p:cNvPr>
          <p:cNvSpPr/>
          <p:nvPr/>
        </p:nvSpPr>
        <p:spPr>
          <a:xfrm>
            <a:off x="1291263" y="3334345"/>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docs/</a:t>
            </a:r>
          </a:p>
        </p:txBody>
      </p:sp>
      <p:cxnSp>
        <p:nvCxnSpPr>
          <p:cNvPr id="18" name="Elbow Connector 17">
            <a:extLst>
              <a:ext uri="{FF2B5EF4-FFF2-40B4-BE49-F238E27FC236}">
                <a16:creationId xmlns:a16="http://schemas.microsoft.com/office/drawing/2014/main" id="{7E438AAF-8343-C64C-9803-7781275FA9D2}"/>
              </a:ext>
            </a:extLst>
          </p:cNvPr>
          <p:cNvCxnSpPr>
            <a:cxnSpLocks/>
            <a:stCxn id="12" idx="2"/>
            <a:endCxn id="16" idx="1"/>
          </p:cNvCxnSpPr>
          <p:nvPr/>
        </p:nvCxnSpPr>
        <p:spPr>
          <a:xfrm rot="16200000" flipH="1">
            <a:off x="224653" y="2447754"/>
            <a:ext cx="1813557" cy="319663"/>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81B2DED1-0C42-0448-9C26-713E57959E08}"/>
              </a:ext>
            </a:extLst>
          </p:cNvPr>
          <p:cNvSpPr/>
          <p:nvPr/>
        </p:nvSpPr>
        <p:spPr>
          <a:xfrm>
            <a:off x="1251970" y="3717032"/>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tests/</a:t>
            </a:r>
          </a:p>
        </p:txBody>
      </p:sp>
      <p:cxnSp>
        <p:nvCxnSpPr>
          <p:cNvPr id="21" name="Elbow Connector 20">
            <a:extLst>
              <a:ext uri="{FF2B5EF4-FFF2-40B4-BE49-F238E27FC236}">
                <a16:creationId xmlns:a16="http://schemas.microsoft.com/office/drawing/2014/main" id="{C9C908E2-0C18-094E-B148-87F78451C44F}"/>
              </a:ext>
            </a:extLst>
          </p:cNvPr>
          <p:cNvCxnSpPr>
            <a:cxnSpLocks/>
            <a:stCxn id="12" idx="2"/>
            <a:endCxn id="20" idx="1"/>
          </p:cNvCxnSpPr>
          <p:nvPr/>
        </p:nvCxnSpPr>
        <p:spPr>
          <a:xfrm rot="16200000" flipH="1">
            <a:off x="13663" y="2658745"/>
            <a:ext cx="2196244" cy="280370"/>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A0EEA57B-A5D9-DA46-A498-40FBDC016DEE}"/>
              </a:ext>
            </a:extLst>
          </p:cNvPr>
          <p:cNvSpPr/>
          <p:nvPr/>
        </p:nvSpPr>
        <p:spPr>
          <a:xfrm>
            <a:off x="1258888" y="4077072"/>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bin/</a:t>
            </a:r>
          </a:p>
        </p:txBody>
      </p:sp>
      <p:cxnSp>
        <p:nvCxnSpPr>
          <p:cNvPr id="26" name="Elbow Connector 25">
            <a:extLst>
              <a:ext uri="{FF2B5EF4-FFF2-40B4-BE49-F238E27FC236}">
                <a16:creationId xmlns:a16="http://schemas.microsoft.com/office/drawing/2014/main" id="{DE1F0C9F-8736-6D4C-9641-4586E668D1DE}"/>
              </a:ext>
            </a:extLst>
          </p:cNvPr>
          <p:cNvCxnSpPr>
            <a:cxnSpLocks/>
            <a:stCxn id="12" idx="2"/>
            <a:endCxn id="25" idx="1"/>
          </p:cNvCxnSpPr>
          <p:nvPr/>
        </p:nvCxnSpPr>
        <p:spPr>
          <a:xfrm rot="16200000" flipH="1">
            <a:off x="-162898" y="2835306"/>
            <a:ext cx="2556284" cy="28728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FC53D0B0-B06E-604C-A134-3E7A485084D5}"/>
              </a:ext>
            </a:extLst>
          </p:cNvPr>
          <p:cNvSpPr/>
          <p:nvPr/>
        </p:nvSpPr>
        <p:spPr>
          <a:xfrm>
            <a:off x="1258888" y="4431856"/>
            <a:ext cx="273704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b="1" dirty="0" err="1">
                <a:latin typeface="Roboto Mono" pitchFamily="2" charset="0"/>
                <a:ea typeface="Roboto Mono" pitchFamily="2" charset="0"/>
                <a:hlinkClick r:id="rId2"/>
              </a:rPr>
              <a:t>setup.py</a:t>
            </a:r>
            <a:endParaRPr lang="en-US" b="1" dirty="0">
              <a:latin typeface="Roboto Mono" pitchFamily="2" charset="0"/>
              <a:ea typeface="Roboto Mono" pitchFamily="2" charset="0"/>
            </a:endParaRPr>
          </a:p>
        </p:txBody>
      </p:sp>
      <p:sp>
        <p:nvSpPr>
          <p:cNvPr id="30" name="Rectangle 29">
            <a:extLst>
              <a:ext uri="{FF2B5EF4-FFF2-40B4-BE49-F238E27FC236}">
                <a16:creationId xmlns:a16="http://schemas.microsoft.com/office/drawing/2014/main" id="{3C8961E7-B259-904B-9FE4-5B5A64B84FE3}"/>
              </a:ext>
            </a:extLst>
          </p:cNvPr>
          <p:cNvSpPr/>
          <p:nvPr/>
        </p:nvSpPr>
        <p:spPr>
          <a:xfrm>
            <a:off x="1258888" y="4791896"/>
            <a:ext cx="2593032"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README</a:t>
            </a:r>
          </a:p>
        </p:txBody>
      </p:sp>
      <p:sp>
        <p:nvSpPr>
          <p:cNvPr id="31" name="Rectangle 30">
            <a:extLst>
              <a:ext uri="{FF2B5EF4-FFF2-40B4-BE49-F238E27FC236}">
                <a16:creationId xmlns:a16="http://schemas.microsoft.com/office/drawing/2014/main" id="{8F340939-46BF-1A43-B6FE-9BCDB4576EAC}"/>
              </a:ext>
            </a:extLst>
          </p:cNvPr>
          <p:cNvSpPr/>
          <p:nvPr/>
        </p:nvSpPr>
        <p:spPr>
          <a:xfrm>
            <a:off x="1272724" y="5151936"/>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LICENSE</a:t>
            </a:r>
          </a:p>
        </p:txBody>
      </p:sp>
      <p:sp>
        <p:nvSpPr>
          <p:cNvPr id="33" name="Rectangle 32">
            <a:extLst>
              <a:ext uri="{FF2B5EF4-FFF2-40B4-BE49-F238E27FC236}">
                <a16:creationId xmlns:a16="http://schemas.microsoft.com/office/drawing/2014/main" id="{C66021BE-2D37-0C41-A497-B78FDD3828FC}"/>
              </a:ext>
            </a:extLst>
          </p:cNvPr>
          <p:cNvSpPr/>
          <p:nvPr/>
        </p:nvSpPr>
        <p:spPr>
          <a:xfrm>
            <a:off x="1258888" y="550460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requirements.txt</a:t>
            </a:r>
            <a:endParaRPr lang="en-US" dirty="0">
              <a:latin typeface="Roboto Mono" pitchFamily="2" charset="0"/>
              <a:ea typeface="Roboto Mono" pitchFamily="2" charset="0"/>
            </a:endParaRPr>
          </a:p>
        </p:txBody>
      </p:sp>
      <p:sp>
        <p:nvSpPr>
          <p:cNvPr id="34" name="Rectangle 33">
            <a:extLst>
              <a:ext uri="{FF2B5EF4-FFF2-40B4-BE49-F238E27FC236}">
                <a16:creationId xmlns:a16="http://schemas.microsoft.com/office/drawing/2014/main" id="{58DBE3EC-F121-3E41-ABE0-C830E1EFCBBC}"/>
              </a:ext>
            </a:extLst>
          </p:cNvPr>
          <p:cNvSpPr/>
          <p:nvPr/>
        </p:nvSpPr>
        <p:spPr>
          <a:xfrm>
            <a:off x="1258888" y="587727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r>
              <a:rPr lang="en-US" dirty="0" err="1">
                <a:latin typeface="Roboto Mono" pitchFamily="2" charset="0"/>
                <a:ea typeface="Roboto Mono" pitchFamily="2" charset="0"/>
              </a:rPr>
              <a:t>gitignore</a:t>
            </a:r>
            <a:endParaRPr lang="en-US" dirty="0">
              <a:latin typeface="Roboto Mono" pitchFamily="2" charset="0"/>
              <a:ea typeface="Roboto Mono" pitchFamily="2" charset="0"/>
            </a:endParaRPr>
          </a:p>
        </p:txBody>
      </p:sp>
      <p:cxnSp>
        <p:nvCxnSpPr>
          <p:cNvPr id="35" name="Elbow Connector 34">
            <a:extLst>
              <a:ext uri="{FF2B5EF4-FFF2-40B4-BE49-F238E27FC236}">
                <a16:creationId xmlns:a16="http://schemas.microsoft.com/office/drawing/2014/main" id="{2131A269-D8F4-9944-A3B5-705A3D84F574}"/>
              </a:ext>
            </a:extLst>
          </p:cNvPr>
          <p:cNvCxnSpPr>
            <a:cxnSpLocks/>
            <a:stCxn id="12" idx="2"/>
            <a:endCxn id="22" idx="1"/>
          </p:cNvCxnSpPr>
          <p:nvPr/>
        </p:nvCxnSpPr>
        <p:spPr>
          <a:xfrm rot="16200000" flipH="1">
            <a:off x="-340290" y="3012698"/>
            <a:ext cx="291106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6" name="Elbow Connector 35">
            <a:extLst>
              <a:ext uri="{FF2B5EF4-FFF2-40B4-BE49-F238E27FC236}">
                <a16:creationId xmlns:a16="http://schemas.microsoft.com/office/drawing/2014/main" id="{80BB85B7-67EA-A04D-86A7-08A51157EDE7}"/>
              </a:ext>
            </a:extLst>
          </p:cNvPr>
          <p:cNvCxnSpPr>
            <a:cxnSpLocks/>
            <a:stCxn id="12" idx="2"/>
            <a:endCxn id="30" idx="1"/>
          </p:cNvCxnSpPr>
          <p:nvPr/>
        </p:nvCxnSpPr>
        <p:spPr>
          <a:xfrm rot="16200000" flipH="1">
            <a:off x="-520310" y="3192718"/>
            <a:ext cx="327110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8" name="Elbow Connector 37">
            <a:extLst>
              <a:ext uri="{FF2B5EF4-FFF2-40B4-BE49-F238E27FC236}">
                <a16:creationId xmlns:a16="http://schemas.microsoft.com/office/drawing/2014/main" id="{65A85EA1-7835-9A49-BBDF-39A42F85CD97}"/>
              </a:ext>
            </a:extLst>
          </p:cNvPr>
          <p:cNvCxnSpPr>
            <a:cxnSpLocks/>
            <a:stCxn id="12" idx="2"/>
            <a:endCxn id="31" idx="1"/>
          </p:cNvCxnSpPr>
          <p:nvPr/>
        </p:nvCxnSpPr>
        <p:spPr>
          <a:xfrm rot="16200000" flipH="1">
            <a:off x="-693412" y="3365820"/>
            <a:ext cx="3631148" cy="301124"/>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1" name="Elbow Connector 40">
            <a:extLst>
              <a:ext uri="{FF2B5EF4-FFF2-40B4-BE49-F238E27FC236}">
                <a16:creationId xmlns:a16="http://schemas.microsoft.com/office/drawing/2014/main" id="{6E1A266F-0058-5841-A0FA-EA915A7B5A43}"/>
              </a:ext>
            </a:extLst>
          </p:cNvPr>
          <p:cNvCxnSpPr>
            <a:cxnSpLocks/>
            <a:stCxn id="12" idx="2"/>
            <a:endCxn id="33" idx="1"/>
          </p:cNvCxnSpPr>
          <p:nvPr/>
        </p:nvCxnSpPr>
        <p:spPr>
          <a:xfrm rot="16200000" flipH="1">
            <a:off x="-876663" y="3549071"/>
            <a:ext cx="3983814"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4" name="Elbow Connector 43">
            <a:extLst>
              <a:ext uri="{FF2B5EF4-FFF2-40B4-BE49-F238E27FC236}">
                <a16:creationId xmlns:a16="http://schemas.microsoft.com/office/drawing/2014/main" id="{B560F859-59F0-2947-9489-67AE1C8DEA9B}"/>
              </a:ext>
            </a:extLst>
          </p:cNvPr>
          <p:cNvCxnSpPr>
            <a:cxnSpLocks/>
            <a:stCxn id="12" idx="2"/>
            <a:endCxn id="34" idx="1"/>
          </p:cNvCxnSpPr>
          <p:nvPr/>
        </p:nvCxnSpPr>
        <p:spPr>
          <a:xfrm rot="16200000" flipH="1">
            <a:off x="-1062998" y="3735406"/>
            <a:ext cx="4356484" cy="28728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40" name="Rectangle 39">
            <a:extLst>
              <a:ext uri="{FF2B5EF4-FFF2-40B4-BE49-F238E27FC236}">
                <a16:creationId xmlns:a16="http://schemas.microsoft.com/office/drawing/2014/main" id="{90A1E2C4-A16F-EF45-94EC-9F4E17B871A5}"/>
              </a:ext>
            </a:extLst>
          </p:cNvPr>
          <p:cNvSpPr/>
          <p:nvPr/>
        </p:nvSpPr>
        <p:spPr>
          <a:xfrm>
            <a:off x="2931082" y="3041616"/>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p>
        </p:txBody>
      </p:sp>
    </p:spTree>
    <p:extLst>
      <p:ext uri="{BB962C8B-B14F-4D97-AF65-F5344CB8AC3E}">
        <p14:creationId xmlns:p14="http://schemas.microsoft.com/office/powerpoint/2010/main" val="38286376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dirty="0"/>
              <a:t>PTS2019 - Basic III</a:t>
            </a:r>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25</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B63E8B58-7E4A-7842-9DA1-9D6FC87D260E}"/>
              </a:ext>
            </a:extLst>
          </p:cNvPr>
          <p:cNvSpPr/>
          <p:nvPr/>
        </p:nvSpPr>
        <p:spPr>
          <a:xfrm>
            <a:off x="2346305" y="2460579"/>
            <a:ext cx="28737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first_module.py</a:t>
            </a:r>
            <a:endParaRPr lang="en-US" dirty="0">
              <a:latin typeface="Roboto Mono" pitchFamily="2" charset="0"/>
              <a:ea typeface="Roboto Mono" pitchFamily="2" charset="0"/>
            </a:endParaRPr>
          </a:p>
        </p:txBody>
      </p:sp>
      <p:sp>
        <p:nvSpPr>
          <p:cNvPr id="28" name="Rectangle 27">
            <a:extLst>
              <a:ext uri="{FF2B5EF4-FFF2-40B4-BE49-F238E27FC236}">
                <a16:creationId xmlns:a16="http://schemas.microsoft.com/office/drawing/2014/main" id="{A2B3ACA3-8872-DE49-A0C9-7E25A9D9E447}"/>
              </a:ext>
            </a:extLst>
          </p:cNvPr>
          <p:cNvSpPr/>
          <p:nvPr/>
        </p:nvSpPr>
        <p:spPr>
          <a:xfrm>
            <a:off x="2359405" y="2860310"/>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second_module.py</a:t>
            </a:r>
            <a:endParaRPr lang="en-US" dirty="0">
              <a:latin typeface="Roboto Mono" pitchFamily="2" charset="0"/>
              <a:ea typeface="Roboto Mono" pitchFamily="2" charset="0"/>
            </a:endParaRPr>
          </a:p>
        </p:txBody>
      </p:sp>
      <p:cxnSp>
        <p:nvCxnSpPr>
          <p:cNvPr id="29" name="Elbow Connector 28">
            <a:extLst>
              <a:ext uri="{FF2B5EF4-FFF2-40B4-BE49-F238E27FC236}">
                <a16:creationId xmlns:a16="http://schemas.microsoft.com/office/drawing/2014/main" id="{8961E8AD-1A37-A049-91C1-559E670D85FC}"/>
              </a:ext>
            </a:extLst>
          </p:cNvPr>
          <p:cNvCxnSpPr>
            <a:cxnSpLocks/>
            <a:stCxn id="13" idx="2"/>
            <a:endCxn id="27" idx="1"/>
          </p:cNvCxnSpPr>
          <p:nvPr/>
        </p:nvCxnSpPr>
        <p:spPr>
          <a:xfrm rot="16200000" flipH="1">
            <a:off x="1948414" y="2242707"/>
            <a:ext cx="579751" cy="21603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2" name="Elbow Connector 31">
            <a:extLst>
              <a:ext uri="{FF2B5EF4-FFF2-40B4-BE49-F238E27FC236}">
                <a16:creationId xmlns:a16="http://schemas.microsoft.com/office/drawing/2014/main" id="{1B88ADDD-62C5-074F-9A5B-55942D0DA2F5}"/>
              </a:ext>
            </a:extLst>
          </p:cNvPr>
          <p:cNvCxnSpPr>
            <a:cxnSpLocks/>
            <a:stCxn id="13" idx="2"/>
            <a:endCxn id="28" idx="1"/>
          </p:cNvCxnSpPr>
          <p:nvPr/>
        </p:nvCxnSpPr>
        <p:spPr>
          <a:xfrm rot="16200000" flipH="1">
            <a:off x="1755098" y="2436023"/>
            <a:ext cx="979482"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9FAD8089-443F-9846-A313-274CD361F660}"/>
              </a:ext>
            </a:extLst>
          </p:cNvPr>
          <p:cNvSpPr/>
          <p:nvPr/>
        </p:nvSpPr>
        <p:spPr>
          <a:xfrm>
            <a:off x="2359405" y="3260041"/>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my_subpackage</a:t>
            </a:r>
            <a:r>
              <a:rPr lang="en-US" dirty="0">
                <a:latin typeface="Roboto Mono" pitchFamily="2" charset="0"/>
                <a:ea typeface="Roboto Mono" pitchFamily="2" charset="0"/>
              </a:rPr>
              <a:t>/</a:t>
            </a:r>
          </a:p>
        </p:txBody>
      </p:sp>
      <p:cxnSp>
        <p:nvCxnSpPr>
          <p:cNvPr id="18" name="Elbow Connector 17">
            <a:extLst>
              <a:ext uri="{FF2B5EF4-FFF2-40B4-BE49-F238E27FC236}">
                <a16:creationId xmlns:a16="http://schemas.microsoft.com/office/drawing/2014/main" id="{7E438AAF-8343-C64C-9803-7781275FA9D2}"/>
              </a:ext>
            </a:extLst>
          </p:cNvPr>
          <p:cNvCxnSpPr>
            <a:cxnSpLocks/>
            <a:stCxn id="13" idx="2"/>
            <a:endCxn id="16" idx="1"/>
          </p:cNvCxnSpPr>
          <p:nvPr/>
        </p:nvCxnSpPr>
        <p:spPr>
          <a:xfrm rot="16200000" flipH="1">
            <a:off x="1555233" y="2635888"/>
            <a:ext cx="1379213"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81B2DED1-0C42-0448-9C26-713E57959E08}"/>
              </a:ext>
            </a:extLst>
          </p:cNvPr>
          <p:cNvSpPr/>
          <p:nvPr/>
        </p:nvSpPr>
        <p:spPr>
          <a:xfrm>
            <a:off x="3131840" y="380217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1" name="Elbow Connector 20">
            <a:extLst>
              <a:ext uri="{FF2B5EF4-FFF2-40B4-BE49-F238E27FC236}">
                <a16:creationId xmlns:a16="http://schemas.microsoft.com/office/drawing/2014/main" id="{C9C908E2-0C18-094E-B148-87F78451C44F}"/>
              </a:ext>
            </a:extLst>
          </p:cNvPr>
          <p:cNvCxnSpPr>
            <a:cxnSpLocks/>
            <a:endCxn id="20" idx="1"/>
          </p:cNvCxnSpPr>
          <p:nvPr/>
        </p:nvCxnSpPr>
        <p:spPr>
          <a:xfrm rot="16200000" flipH="1">
            <a:off x="2806766" y="3657123"/>
            <a:ext cx="362117"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A0EEA57B-A5D9-DA46-A498-40FBDC016DEE}"/>
              </a:ext>
            </a:extLst>
          </p:cNvPr>
          <p:cNvSpPr/>
          <p:nvPr/>
        </p:nvSpPr>
        <p:spPr>
          <a:xfrm>
            <a:off x="3131840" y="4191761"/>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p>
        </p:txBody>
      </p:sp>
      <p:cxnSp>
        <p:nvCxnSpPr>
          <p:cNvPr id="26" name="Elbow Connector 25">
            <a:extLst>
              <a:ext uri="{FF2B5EF4-FFF2-40B4-BE49-F238E27FC236}">
                <a16:creationId xmlns:a16="http://schemas.microsoft.com/office/drawing/2014/main" id="{DE1F0C9F-8736-6D4C-9641-4586E668D1DE}"/>
              </a:ext>
            </a:extLst>
          </p:cNvPr>
          <p:cNvCxnSpPr>
            <a:cxnSpLocks/>
            <a:endCxn id="25" idx="1"/>
          </p:cNvCxnSpPr>
          <p:nvPr/>
        </p:nvCxnSpPr>
        <p:spPr>
          <a:xfrm rot="16200000" flipH="1">
            <a:off x="2611974" y="3851915"/>
            <a:ext cx="751700"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FC53D0B0-B06E-604C-A134-3E7A485084D5}"/>
              </a:ext>
            </a:extLst>
          </p:cNvPr>
          <p:cNvSpPr/>
          <p:nvPr/>
        </p:nvSpPr>
        <p:spPr>
          <a:xfrm>
            <a:off x="1258888" y="4431856"/>
            <a:ext cx="273704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b="1" dirty="0" err="1">
                <a:latin typeface="Roboto Mono" pitchFamily="2" charset="0"/>
                <a:ea typeface="Roboto Mono" pitchFamily="2" charset="0"/>
                <a:hlinkClick r:id="rId2"/>
              </a:rPr>
              <a:t>setup.py</a:t>
            </a:r>
            <a:endParaRPr lang="en-US" b="1" dirty="0">
              <a:latin typeface="Roboto Mono" pitchFamily="2" charset="0"/>
              <a:ea typeface="Roboto Mono" pitchFamily="2" charset="0"/>
            </a:endParaRPr>
          </a:p>
        </p:txBody>
      </p:sp>
      <p:sp>
        <p:nvSpPr>
          <p:cNvPr id="30" name="Rectangle 29">
            <a:extLst>
              <a:ext uri="{FF2B5EF4-FFF2-40B4-BE49-F238E27FC236}">
                <a16:creationId xmlns:a16="http://schemas.microsoft.com/office/drawing/2014/main" id="{3C8961E7-B259-904B-9FE4-5B5A64B84FE3}"/>
              </a:ext>
            </a:extLst>
          </p:cNvPr>
          <p:cNvSpPr/>
          <p:nvPr/>
        </p:nvSpPr>
        <p:spPr>
          <a:xfrm>
            <a:off x="1258888" y="4791896"/>
            <a:ext cx="2593032"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README</a:t>
            </a:r>
          </a:p>
        </p:txBody>
      </p:sp>
      <p:sp>
        <p:nvSpPr>
          <p:cNvPr id="31" name="Rectangle 30">
            <a:extLst>
              <a:ext uri="{FF2B5EF4-FFF2-40B4-BE49-F238E27FC236}">
                <a16:creationId xmlns:a16="http://schemas.microsoft.com/office/drawing/2014/main" id="{8F340939-46BF-1A43-B6FE-9BCDB4576EAC}"/>
              </a:ext>
            </a:extLst>
          </p:cNvPr>
          <p:cNvSpPr/>
          <p:nvPr/>
        </p:nvSpPr>
        <p:spPr>
          <a:xfrm>
            <a:off x="1272724" y="5151936"/>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LICENSE</a:t>
            </a:r>
          </a:p>
        </p:txBody>
      </p:sp>
      <p:sp>
        <p:nvSpPr>
          <p:cNvPr id="33" name="Rectangle 32">
            <a:extLst>
              <a:ext uri="{FF2B5EF4-FFF2-40B4-BE49-F238E27FC236}">
                <a16:creationId xmlns:a16="http://schemas.microsoft.com/office/drawing/2014/main" id="{C66021BE-2D37-0C41-A497-B78FDD3828FC}"/>
              </a:ext>
            </a:extLst>
          </p:cNvPr>
          <p:cNvSpPr/>
          <p:nvPr/>
        </p:nvSpPr>
        <p:spPr>
          <a:xfrm>
            <a:off x="1258888" y="550460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requirements.txt</a:t>
            </a:r>
            <a:endParaRPr lang="en-US" dirty="0">
              <a:latin typeface="Roboto Mono" pitchFamily="2" charset="0"/>
              <a:ea typeface="Roboto Mono" pitchFamily="2" charset="0"/>
            </a:endParaRPr>
          </a:p>
        </p:txBody>
      </p:sp>
      <p:sp>
        <p:nvSpPr>
          <p:cNvPr id="34" name="Rectangle 33">
            <a:extLst>
              <a:ext uri="{FF2B5EF4-FFF2-40B4-BE49-F238E27FC236}">
                <a16:creationId xmlns:a16="http://schemas.microsoft.com/office/drawing/2014/main" id="{58DBE3EC-F121-3E41-ABE0-C830E1EFCBBC}"/>
              </a:ext>
            </a:extLst>
          </p:cNvPr>
          <p:cNvSpPr/>
          <p:nvPr/>
        </p:nvSpPr>
        <p:spPr>
          <a:xfrm>
            <a:off x="1258888" y="587727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r>
              <a:rPr lang="en-US" dirty="0" err="1">
                <a:latin typeface="Roboto Mono" pitchFamily="2" charset="0"/>
                <a:ea typeface="Roboto Mono" pitchFamily="2" charset="0"/>
              </a:rPr>
              <a:t>gitignore</a:t>
            </a:r>
            <a:endParaRPr lang="en-US" dirty="0">
              <a:latin typeface="Roboto Mono" pitchFamily="2" charset="0"/>
              <a:ea typeface="Roboto Mono" pitchFamily="2" charset="0"/>
            </a:endParaRPr>
          </a:p>
        </p:txBody>
      </p:sp>
      <p:cxnSp>
        <p:nvCxnSpPr>
          <p:cNvPr id="35" name="Elbow Connector 34">
            <a:extLst>
              <a:ext uri="{FF2B5EF4-FFF2-40B4-BE49-F238E27FC236}">
                <a16:creationId xmlns:a16="http://schemas.microsoft.com/office/drawing/2014/main" id="{2131A269-D8F4-9944-A3B5-705A3D84F574}"/>
              </a:ext>
            </a:extLst>
          </p:cNvPr>
          <p:cNvCxnSpPr>
            <a:cxnSpLocks/>
            <a:stCxn id="12" idx="2"/>
            <a:endCxn id="22" idx="1"/>
          </p:cNvCxnSpPr>
          <p:nvPr/>
        </p:nvCxnSpPr>
        <p:spPr>
          <a:xfrm rot="16200000" flipH="1">
            <a:off x="-340290" y="3012698"/>
            <a:ext cx="291106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6" name="Elbow Connector 35">
            <a:extLst>
              <a:ext uri="{FF2B5EF4-FFF2-40B4-BE49-F238E27FC236}">
                <a16:creationId xmlns:a16="http://schemas.microsoft.com/office/drawing/2014/main" id="{80BB85B7-67EA-A04D-86A7-08A51157EDE7}"/>
              </a:ext>
            </a:extLst>
          </p:cNvPr>
          <p:cNvCxnSpPr>
            <a:cxnSpLocks/>
            <a:stCxn id="12" idx="2"/>
            <a:endCxn id="30" idx="1"/>
          </p:cNvCxnSpPr>
          <p:nvPr/>
        </p:nvCxnSpPr>
        <p:spPr>
          <a:xfrm rot="16200000" flipH="1">
            <a:off x="-520310" y="3192718"/>
            <a:ext cx="327110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8" name="Elbow Connector 37">
            <a:extLst>
              <a:ext uri="{FF2B5EF4-FFF2-40B4-BE49-F238E27FC236}">
                <a16:creationId xmlns:a16="http://schemas.microsoft.com/office/drawing/2014/main" id="{65A85EA1-7835-9A49-BBDF-39A42F85CD97}"/>
              </a:ext>
            </a:extLst>
          </p:cNvPr>
          <p:cNvCxnSpPr>
            <a:cxnSpLocks/>
            <a:stCxn id="12" idx="2"/>
            <a:endCxn id="31" idx="1"/>
          </p:cNvCxnSpPr>
          <p:nvPr/>
        </p:nvCxnSpPr>
        <p:spPr>
          <a:xfrm rot="16200000" flipH="1">
            <a:off x="-693412" y="3365820"/>
            <a:ext cx="3631148" cy="301124"/>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1" name="Elbow Connector 40">
            <a:extLst>
              <a:ext uri="{FF2B5EF4-FFF2-40B4-BE49-F238E27FC236}">
                <a16:creationId xmlns:a16="http://schemas.microsoft.com/office/drawing/2014/main" id="{6E1A266F-0058-5841-A0FA-EA915A7B5A43}"/>
              </a:ext>
            </a:extLst>
          </p:cNvPr>
          <p:cNvCxnSpPr>
            <a:cxnSpLocks/>
            <a:stCxn id="12" idx="2"/>
            <a:endCxn id="33" idx="1"/>
          </p:cNvCxnSpPr>
          <p:nvPr/>
        </p:nvCxnSpPr>
        <p:spPr>
          <a:xfrm rot="16200000" flipH="1">
            <a:off x="-876663" y="3549071"/>
            <a:ext cx="3983814"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4" name="Elbow Connector 43">
            <a:extLst>
              <a:ext uri="{FF2B5EF4-FFF2-40B4-BE49-F238E27FC236}">
                <a16:creationId xmlns:a16="http://schemas.microsoft.com/office/drawing/2014/main" id="{B560F859-59F0-2947-9489-67AE1C8DEA9B}"/>
              </a:ext>
            </a:extLst>
          </p:cNvPr>
          <p:cNvCxnSpPr>
            <a:cxnSpLocks/>
            <a:stCxn id="12" idx="2"/>
            <a:endCxn id="34" idx="1"/>
          </p:cNvCxnSpPr>
          <p:nvPr/>
        </p:nvCxnSpPr>
        <p:spPr>
          <a:xfrm rot="16200000" flipH="1">
            <a:off x="-1062998" y="3735406"/>
            <a:ext cx="4356484" cy="28728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16CF55B9-5618-8847-998B-132EA2E9D2BA}"/>
              </a:ext>
            </a:extLst>
          </p:cNvPr>
          <p:cNvSpPr/>
          <p:nvPr/>
        </p:nvSpPr>
        <p:spPr>
          <a:xfrm>
            <a:off x="5094578" y="1978781"/>
            <a:ext cx="3869910"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setup.py</a:t>
            </a:r>
            <a:endParaRPr lang="en-US" dirty="0"/>
          </a:p>
        </p:txBody>
      </p:sp>
      <p:sp>
        <p:nvSpPr>
          <p:cNvPr id="39" name="Rectangle 38">
            <a:extLst>
              <a:ext uri="{FF2B5EF4-FFF2-40B4-BE49-F238E27FC236}">
                <a16:creationId xmlns:a16="http://schemas.microsoft.com/office/drawing/2014/main" id="{9E2DA5E5-BC61-A34D-A37C-E33B2928911D}"/>
              </a:ext>
            </a:extLst>
          </p:cNvPr>
          <p:cNvSpPr/>
          <p:nvPr/>
        </p:nvSpPr>
        <p:spPr>
          <a:xfrm>
            <a:off x="5094578" y="2986893"/>
            <a:ext cx="3853942" cy="8640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Roboto Mono" pitchFamily="2" charset="0"/>
                <a:ea typeface="Roboto Mono" pitchFamily="2" charset="0"/>
              </a:rPr>
              <a:t> $ python </a:t>
            </a:r>
            <a:r>
              <a:rPr lang="en-US" dirty="0" err="1">
                <a:latin typeface="Roboto Mono" pitchFamily="2" charset="0"/>
                <a:ea typeface="Roboto Mono" pitchFamily="2" charset="0"/>
              </a:rPr>
              <a:t>setup.py</a:t>
            </a:r>
            <a:r>
              <a:rPr lang="en-US" dirty="0">
                <a:latin typeface="Roboto Mono" pitchFamily="2" charset="0"/>
                <a:ea typeface="Roboto Mono" pitchFamily="2" charset="0"/>
              </a:rPr>
              <a:t> install</a:t>
            </a:r>
          </a:p>
        </p:txBody>
      </p:sp>
    </p:spTree>
    <p:extLst>
      <p:ext uri="{BB962C8B-B14F-4D97-AF65-F5344CB8AC3E}">
        <p14:creationId xmlns:p14="http://schemas.microsoft.com/office/powerpoint/2010/main" val="16931610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dirty="0"/>
              <a:t>PTS2019 - Basic III</a:t>
            </a:r>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26</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B63E8B58-7E4A-7842-9DA1-9D6FC87D260E}"/>
              </a:ext>
            </a:extLst>
          </p:cNvPr>
          <p:cNvSpPr/>
          <p:nvPr/>
        </p:nvSpPr>
        <p:spPr>
          <a:xfrm>
            <a:off x="2346305" y="2460579"/>
            <a:ext cx="28737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first_module.py</a:t>
            </a:r>
            <a:endParaRPr lang="en-US" dirty="0">
              <a:latin typeface="Roboto Mono" pitchFamily="2" charset="0"/>
              <a:ea typeface="Roboto Mono" pitchFamily="2" charset="0"/>
            </a:endParaRPr>
          </a:p>
        </p:txBody>
      </p:sp>
      <p:sp>
        <p:nvSpPr>
          <p:cNvPr id="28" name="Rectangle 27">
            <a:extLst>
              <a:ext uri="{FF2B5EF4-FFF2-40B4-BE49-F238E27FC236}">
                <a16:creationId xmlns:a16="http://schemas.microsoft.com/office/drawing/2014/main" id="{A2B3ACA3-8872-DE49-A0C9-7E25A9D9E447}"/>
              </a:ext>
            </a:extLst>
          </p:cNvPr>
          <p:cNvSpPr/>
          <p:nvPr/>
        </p:nvSpPr>
        <p:spPr>
          <a:xfrm>
            <a:off x="2359405" y="2860310"/>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second_module.py</a:t>
            </a:r>
            <a:endParaRPr lang="en-US" dirty="0">
              <a:latin typeface="Roboto Mono" pitchFamily="2" charset="0"/>
              <a:ea typeface="Roboto Mono" pitchFamily="2" charset="0"/>
            </a:endParaRPr>
          </a:p>
        </p:txBody>
      </p:sp>
      <p:cxnSp>
        <p:nvCxnSpPr>
          <p:cNvPr id="29" name="Elbow Connector 28">
            <a:extLst>
              <a:ext uri="{FF2B5EF4-FFF2-40B4-BE49-F238E27FC236}">
                <a16:creationId xmlns:a16="http://schemas.microsoft.com/office/drawing/2014/main" id="{8961E8AD-1A37-A049-91C1-559E670D85FC}"/>
              </a:ext>
            </a:extLst>
          </p:cNvPr>
          <p:cNvCxnSpPr>
            <a:cxnSpLocks/>
            <a:stCxn id="13" idx="2"/>
            <a:endCxn id="27" idx="1"/>
          </p:cNvCxnSpPr>
          <p:nvPr/>
        </p:nvCxnSpPr>
        <p:spPr>
          <a:xfrm rot="16200000" flipH="1">
            <a:off x="1948414" y="2242707"/>
            <a:ext cx="579751" cy="21603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2" name="Elbow Connector 31">
            <a:extLst>
              <a:ext uri="{FF2B5EF4-FFF2-40B4-BE49-F238E27FC236}">
                <a16:creationId xmlns:a16="http://schemas.microsoft.com/office/drawing/2014/main" id="{1B88ADDD-62C5-074F-9A5B-55942D0DA2F5}"/>
              </a:ext>
            </a:extLst>
          </p:cNvPr>
          <p:cNvCxnSpPr>
            <a:cxnSpLocks/>
            <a:stCxn id="13" idx="2"/>
            <a:endCxn id="28" idx="1"/>
          </p:cNvCxnSpPr>
          <p:nvPr/>
        </p:nvCxnSpPr>
        <p:spPr>
          <a:xfrm rot="16200000" flipH="1">
            <a:off x="1755098" y="2436023"/>
            <a:ext cx="979482"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9FAD8089-443F-9846-A313-274CD361F660}"/>
              </a:ext>
            </a:extLst>
          </p:cNvPr>
          <p:cNvSpPr/>
          <p:nvPr/>
        </p:nvSpPr>
        <p:spPr>
          <a:xfrm>
            <a:off x="2359405" y="3260041"/>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my_subpackage</a:t>
            </a:r>
            <a:r>
              <a:rPr lang="en-US" dirty="0">
                <a:latin typeface="Roboto Mono" pitchFamily="2" charset="0"/>
                <a:ea typeface="Roboto Mono" pitchFamily="2" charset="0"/>
              </a:rPr>
              <a:t>/</a:t>
            </a:r>
          </a:p>
        </p:txBody>
      </p:sp>
      <p:cxnSp>
        <p:nvCxnSpPr>
          <p:cNvPr id="18" name="Elbow Connector 17">
            <a:extLst>
              <a:ext uri="{FF2B5EF4-FFF2-40B4-BE49-F238E27FC236}">
                <a16:creationId xmlns:a16="http://schemas.microsoft.com/office/drawing/2014/main" id="{7E438AAF-8343-C64C-9803-7781275FA9D2}"/>
              </a:ext>
            </a:extLst>
          </p:cNvPr>
          <p:cNvCxnSpPr>
            <a:cxnSpLocks/>
            <a:stCxn id="13" idx="2"/>
            <a:endCxn id="16" idx="1"/>
          </p:cNvCxnSpPr>
          <p:nvPr/>
        </p:nvCxnSpPr>
        <p:spPr>
          <a:xfrm rot="16200000" flipH="1">
            <a:off x="1555233" y="2635888"/>
            <a:ext cx="1379213"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81B2DED1-0C42-0448-9C26-713E57959E08}"/>
              </a:ext>
            </a:extLst>
          </p:cNvPr>
          <p:cNvSpPr/>
          <p:nvPr/>
        </p:nvSpPr>
        <p:spPr>
          <a:xfrm>
            <a:off x="3131840" y="380217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1" name="Elbow Connector 20">
            <a:extLst>
              <a:ext uri="{FF2B5EF4-FFF2-40B4-BE49-F238E27FC236}">
                <a16:creationId xmlns:a16="http://schemas.microsoft.com/office/drawing/2014/main" id="{C9C908E2-0C18-094E-B148-87F78451C44F}"/>
              </a:ext>
            </a:extLst>
          </p:cNvPr>
          <p:cNvCxnSpPr>
            <a:cxnSpLocks/>
            <a:endCxn id="20" idx="1"/>
          </p:cNvCxnSpPr>
          <p:nvPr/>
        </p:nvCxnSpPr>
        <p:spPr>
          <a:xfrm rot="16200000" flipH="1">
            <a:off x="2806766" y="3657123"/>
            <a:ext cx="362117"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A0EEA57B-A5D9-DA46-A498-40FBDC016DEE}"/>
              </a:ext>
            </a:extLst>
          </p:cNvPr>
          <p:cNvSpPr/>
          <p:nvPr/>
        </p:nvSpPr>
        <p:spPr>
          <a:xfrm>
            <a:off x="3131840" y="4191761"/>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p>
        </p:txBody>
      </p:sp>
      <p:cxnSp>
        <p:nvCxnSpPr>
          <p:cNvPr id="26" name="Elbow Connector 25">
            <a:extLst>
              <a:ext uri="{FF2B5EF4-FFF2-40B4-BE49-F238E27FC236}">
                <a16:creationId xmlns:a16="http://schemas.microsoft.com/office/drawing/2014/main" id="{DE1F0C9F-8736-6D4C-9641-4586E668D1DE}"/>
              </a:ext>
            </a:extLst>
          </p:cNvPr>
          <p:cNvCxnSpPr>
            <a:cxnSpLocks/>
            <a:endCxn id="25" idx="1"/>
          </p:cNvCxnSpPr>
          <p:nvPr/>
        </p:nvCxnSpPr>
        <p:spPr>
          <a:xfrm rot="16200000" flipH="1">
            <a:off x="2611974" y="3851915"/>
            <a:ext cx="751700"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FC53D0B0-B06E-604C-A134-3E7A485084D5}"/>
              </a:ext>
            </a:extLst>
          </p:cNvPr>
          <p:cNvSpPr/>
          <p:nvPr/>
        </p:nvSpPr>
        <p:spPr>
          <a:xfrm>
            <a:off x="1258888" y="4431856"/>
            <a:ext cx="273704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b="1" dirty="0" err="1">
                <a:latin typeface="Roboto Mono" pitchFamily="2" charset="0"/>
                <a:ea typeface="Roboto Mono" pitchFamily="2" charset="0"/>
                <a:hlinkClick r:id="rId2"/>
              </a:rPr>
              <a:t>setup.py</a:t>
            </a:r>
            <a:endParaRPr lang="en-US" b="1" dirty="0">
              <a:latin typeface="Roboto Mono" pitchFamily="2" charset="0"/>
              <a:ea typeface="Roboto Mono" pitchFamily="2" charset="0"/>
            </a:endParaRPr>
          </a:p>
        </p:txBody>
      </p:sp>
      <p:sp>
        <p:nvSpPr>
          <p:cNvPr id="30" name="Rectangle 29">
            <a:extLst>
              <a:ext uri="{FF2B5EF4-FFF2-40B4-BE49-F238E27FC236}">
                <a16:creationId xmlns:a16="http://schemas.microsoft.com/office/drawing/2014/main" id="{3C8961E7-B259-904B-9FE4-5B5A64B84FE3}"/>
              </a:ext>
            </a:extLst>
          </p:cNvPr>
          <p:cNvSpPr/>
          <p:nvPr/>
        </p:nvSpPr>
        <p:spPr>
          <a:xfrm>
            <a:off x="1258888" y="4791896"/>
            <a:ext cx="2593032"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README</a:t>
            </a:r>
          </a:p>
        </p:txBody>
      </p:sp>
      <p:sp>
        <p:nvSpPr>
          <p:cNvPr id="31" name="Rectangle 30">
            <a:extLst>
              <a:ext uri="{FF2B5EF4-FFF2-40B4-BE49-F238E27FC236}">
                <a16:creationId xmlns:a16="http://schemas.microsoft.com/office/drawing/2014/main" id="{8F340939-46BF-1A43-B6FE-9BCDB4576EAC}"/>
              </a:ext>
            </a:extLst>
          </p:cNvPr>
          <p:cNvSpPr/>
          <p:nvPr/>
        </p:nvSpPr>
        <p:spPr>
          <a:xfrm>
            <a:off x="1272724" y="5151936"/>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LICENSE</a:t>
            </a:r>
          </a:p>
        </p:txBody>
      </p:sp>
      <p:sp>
        <p:nvSpPr>
          <p:cNvPr id="33" name="Rectangle 32">
            <a:extLst>
              <a:ext uri="{FF2B5EF4-FFF2-40B4-BE49-F238E27FC236}">
                <a16:creationId xmlns:a16="http://schemas.microsoft.com/office/drawing/2014/main" id="{C66021BE-2D37-0C41-A497-B78FDD3828FC}"/>
              </a:ext>
            </a:extLst>
          </p:cNvPr>
          <p:cNvSpPr/>
          <p:nvPr/>
        </p:nvSpPr>
        <p:spPr>
          <a:xfrm>
            <a:off x="1258888" y="550460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requirements.txt</a:t>
            </a:r>
            <a:endParaRPr lang="en-US" dirty="0">
              <a:latin typeface="Roboto Mono" pitchFamily="2" charset="0"/>
              <a:ea typeface="Roboto Mono" pitchFamily="2" charset="0"/>
            </a:endParaRPr>
          </a:p>
        </p:txBody>
      </p:sp>
      <p:sp>
        <p:nvSpPr>
          <p:cNvPr id="34" name="Rectangle 33">
            <a:extLst>
              <a:ext uri="{FF2B5EF4-FFF2-40B4-BE49-F238E27FC236}">
                <a16:creationId xmlns:a16="http://schemas.microsoft.com/office/drawing/2014/main" id="{58DBE3EC-F121-3E41-ABE0-C830E1EFCBBC}"/>
              </a:ext>
            </a:extLst>
          </p:cNvPr>
          <p:cNvSpPr/>
          <p:nvPr/>
        </p:nvSpPr>
        <p:spPr>
          <a:xfrm>
            <a:off x="1258888" y="587727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r>
              <a:rPr lang="en-US" dirty="0" err="1">
                <a:latin typeface="Roboto Mono" pitchFamily="2" charset="0"/>
                <a:ea typeface="Roboto Mono" pitchFamily="2" charset="0"/>
              </a:rPr>
              <a:t>gitignore</a:t>
            </a:r>
            <a:endParaRPr lang="en-US" dirty="0">
              <a:latin typeface="Roboto Mono" pitchFamily="2" charset="0"/>
              <a:ea typeface="Roboto Mono" pitchFamily="2" charset="0"/>
            </a:endParaRPr>
          </a:p>
        </p:txBody>
      </p:sp>
      <p:cxnSp>
        <p:nvCxnSpPr>
          <p:cNvPr id="35" name="Elbow Connector 34">
            <a:extLst>
              <a:ext uri="{FF2B5EF4-FFF2-40B4-BE49-F238E27FC236}">
                <a16:creationId xmlns:a16="http://schemas.microsoft.com/office/drawing/2014/main" id="{2131A269-D8F4-9944-A3B5-705A3D84F574}"/>
              </a:ext>
            </a:extLst>
          </p:cNvPr>
          <p:cNvCxnSpPr>
            <a:cxnSpLocks/>
            <a:stCxn id="12" idx="2"/>
            <a:endCxn id="22" idx="1"/>
          </p:cNvCxnSpPr>
          <p:nvPr/>
        </p:nvCxnSpPr>
        <p:spPr>
          <a:xfrm rot="16200000" flipH="1">
            <a:off x="-340290" y="3012698"/>
            <a:ext cx="291106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6" name="Elbow Connector 35">
            <a:extLst>
              <a:ext uri="{FF2B5EF4-FFF2-40B4-BE49-F238E27FC236}">
                <a16:creationId xmlns:a16="http://schemas.microsoft.com/office/drawing/2014/main" id="{80BB85B7-67EA-A04D-86A7-08A51157EDE7}"/>
              </a:ext>
            </a:extLst>
          </p:cNvPr>
          <p:cNvCxnSpPr>
            <a:cxnSpLocks/>
            <a:stCxn id="12" idx="2"/>
            <a:endCxn id="30" idx="1"/>
          </p:cNvCxnSpPr>
          <p:nvPr/>
        </p:nvCxnSpPr>
        <p:spPr>
          <a:xfrm rot="16200000" flipH="1">
            <a:off x="-520310" y="3192718"/>
            <a:ext cx="327110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8" name="Elbow Connector 37">
            <a:extLst>
              <a:ext uri="{FF2B5EF4-FFF2-40B4-BE49-F238E27FC236}">
                <a16:creationId xmlns:a16="http://schemas.microsoft.com/office/drawing/2014/main" id="{65A85EA1-7835-9A49-BBDF-39A42F85CD97}"/>
              </a:ext>
            </a:extLst>
          </p:cNvPr>
          <p:cNvCxnSpPr>
            <a:cxnSpLocks/>
            <a:stCxn id="12" idx="2"/>
            <a:endCxn id="31" idx="1"/>
          </p:cNvCxnSpPr>
          <p:nvPr/>
        </p:nvCxnSpPr>
        <p:spPr>
          <a:xfrm rot="16200000" flipH="1">
            <a:off x="-693412" y="3365820"/>
            <a:ext cx="3631148" cy="301124"/>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1" name="Elbow Connector 40">
            <a:extLst>
              <a:ext uri="{FF2B5EF4-FFF2-40B4-BE49-F238E27FC236}">
                <a16:creationId xmlns:a16="http://schemas.microsoft.com/office/drawing/2014/main" id="{6E1A266F-0058-5841-A0FA-EA915A7B5A43}"/>
              </a:ext>
            </a:extLst>
          </p:cNvPr>
          <p:cNvCxnSpPr>
            <a:cxnSpLocks/>
            <a:stCxn id="12" idx="2"/>
            <a:endCxn id="33" idx="1"/>
          </p:cNvCxnSpPr>
          <p:nvPr/>
        </p:nvCxnSpPr>
        <p:spPr>
          <a:xfrm rot="16200000" flipH="1">
            <a:off x="-876663" y="3549071"/>
            <a:ext cx="3983814"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4" name="Elbow Connector 43">
            <a:extLst>
              <a:ext uri="{FF2B5EF4-FFF2-40B4-BE49-F238E27FC236}">
                <a16:creationId xmlns:a16="http://schemas.microsoft.com/office/drawing/2014/main" id="{B560F859-59F0-2947-9489-67AE1C8DEA9B}"/>
              </a:ext>
            </a:extLst>
          </p:cNvPr>
          <p:cNvCxnSpPr>
            <a:cxnSpLocks/>
            <a:stCxn id="12" idx="2"/>
            <a:endCxn id="34" idx="1"/>
          </p:cNvCxnSpPr>
          <p:nvPr/>
        </p:nvCxnSpPr>
        <p:spPr>
          <a:xfrm rot="16200000" flipH="1">
            <a:off x="-1062998" y="3735406"/>
            <a:ext cx="4356484" cy="28728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16CF55B9-5618-8847-998B-132EA2E9D2BA}"/>
              </a:ext>
            </a:extLst>
          </p:cNvPr>
          <p:cNvSpPr/>
          <p:nvPr/>
        </p:nvSpPr>
        <p:spPr>
          <a:xfrm>
            <a:off x="5094578" y="1978781"/>
            <a:ext cx="3869910"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setup.py</a:t>
            </a:r>
            <a:endParaRPr lang="en-US" dirty="0"/>
          </a:p>
        </p:txBody>
      </p:sp>
      <p:sp>
        <p:nvSpPr>
          <p:cNvPr id="39" name="Rectangle 38">
            <a:extLst>
              <a:ext uri="{FF2B5EF4-FFF2-40B4-BE49-F238E27FC236}">
                <a16:creationId xmlns:a16="http://schemas.microsoft.com/office/drawing/2014/main" id="{9E2DA5E5-BC61-A34D-A37C-E33B2928911D}"/>
              </a:ext>
            </a:extLst>
          </p:cNvPr>
          <p:cNvSpPr/>
          <p:nvPr/>
        </p:nvSpPr>
        <p:spPr>
          <a:xfrm>
            <a:off x="5094578" y="2986893"/>
            <a:ext cx="3853942" cy="8640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Roboto Mono" pitchFamily="2" charset="0"/>
                <a:ea typeface="Roboto Mono" pitchFamily="2" charset="0"/>
              </a:rPr>
              <a:t> $ python </a:t>
            </a:r>
            <a:r>
              <a:rPr lang="en-US" dirty="0" err="1">
                <a:latin typeface="Roboto Mono" pitchFamily="2" charset="0"/>
                <a:ea typeface="Roboto Mono" pitchFamily="2" charset="0"/>
              </a:rPr>
              <a:t>setup.py</a:t>
            </a:r>
            <a:r>
              <a:rPr lang="en-US" dirty="0">
                <a:latin typeface="Roboto Mono" pitchFamily="2" charset="0"/>
                <a:ea typeface="Roboto Mono" pitchFamily="2" charset="0"/>
              </a:rPr>
              <a:t> install</a:t>
            </a:r>
          </a:p>
        </p:txBody>
      </p:sp>
      <p:sp>
        <p:nvSpPr>
          <p:cNvPr id="40" name="Rectangle 39">
            <a:extLst>
              <a:ext uri="{FF2B5EF4-FFF2-40B4-BE49-F238E27FC236}">
                <a16:creationId xmlns:a16="http://schemas.microsoft.com/office/drawing/2014/main" id="{7E3B83F1-936C-2344-9EE6-ED6928F8F76F}"/>
              </a:ext>
            </a:extLst>
          </p:cNvPr>
          <p:cNvSpPr/>
          <p:nvPr/>
        </p:nvSpPr>
        <p:spPr>
          <a:xfrm>
            <a:off x="5094578" y="4047615"/>
            <a:ext cx="3844591" cy="8640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pip</a:t>
            </a:r>
          </a:p>
        </p:txBody>
      </p:sp>
      <p:sp>
        <p:nvSpPr>
          <p:cNvPr id="42" name="Rectangle 41">
            <a:extLst>
              <a:ext uri="{FF2B5EF4-FFF2-40B4-BE49-F238E27FC236}">
                <a16:creationId xmlns:a16="http://schemas.microsoft.com/office/drawing/2014/main" id="{0D7E369E-2C84-974C-A51C-F6B72621E943}"/>
              </a:ext>
            </a:extLst>
          </p:cNvPr>
          <p:cNvSpPr/>
          <p:nvPr/>
        </p:nvSpPr>
        <p:spPr>
          <a:xfrm>
            <a:off x="5094578" y="5055727"/>
            <a:ext cx="3844591" cy="8640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atin typeface="Roboto Mono" pitchFamily="2" charset="0"/>
                <a:ea typeface="Roboto Mono" pitchFamily="2" charset="0"/>
              </a:rPr>
              <a:t>$ pip install .</a:t>
            </a:r>
          </a:p>
        </p:txBody>
      </p:sp>
    </p:spTree>
    <p:extLst>
      <p:ext uri="{BB962C8B-B14F-4D97-AF65-F5344CB8AC3E}">
        <p14:creationId xmlns:p14="http://schemas.microsoft.com/office/powerpoint/2010/main" val="136406007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dirty="0"/>
              <a:t>PTS2019 - Basic III</a:t>
            </a:r>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27</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B63E8B58-7E4A-7842-9DA1-9D6FC87D260E}"/>
              </a:ext>
            </a:extLst>
          </p:cNvPr>
          <p:cNvSpPr/>
          <p:nvPr/>
        </p:nvSpPr>
        <p:spPr>
          <a:xfrm>
            <a:off x="2346305" y="2460579"/>
            <a:ext cx="28737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first_module.py</a:t>
            </a:r>
            <a:endParaRPr lang="en-US" dirty="0">
              <a:latin typeface="Roboto Mono" pitchFamily="2" charset="0"/>
              <a:ea typeface="Roboto Mono" pitchFamily="2" charset="0"/>
            </a:endParaRPr>
          </a:p>
        </p:txBody>
      </p:sp>
      <p:sp>
        <p:nvSpPr>
          <p:cNvPr id="28" name="Rectangle 27">
            <a:extLst>
              <a:ext uri="{FF2B5EF4-FFF2-40B4-BE49-F238E27FC236}">
                <a16:creationId xmlns:a16="http://schemas.microsoft.com/office/drawing/2014/main" id="{A2B3ACA3-8872-DE49-A0C9-7E25A9D9E447}"/>
              </a:ext>
            </a:extLst>
          </p:cNvPr>
          <p:cNvSpPr/>
          <p:nvPr/>
        </p:nvSpPr>
        <p:spPr>
          <a:xfrm>
            <a:off x="2359405" y="2860310"/>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second_module.py</a:t>
            </a:r>
            <a:endParaRPr lang="en-US" dirty="0">
              <a:latin typeface="Roboto Mono" pitchFamily="2" charset="0"/>
              <a:ea typeface="Roboto Mono" pitchFamily="2" charset="0"/>
            </a:endParaRPr>
          </a:p>
        </p:txBody>
      </p:sp>
      <p:cxnSp>
        <p:nvCxnSpPr>
          <p:cNvPr id="29" name="Elbow Connector 28">
            <a:extLst>
              <a:ext uri="{FF2B5EF4-FFF2-40B4-BE49-F238E27FC236}">
                <a16:creationId xmlns:a16="http://schemas.microsoft.com/office/drawing/2014/main" id="{8961E8AD-1A37-A049-91C1-559E670D85FC}"/>
              </a:ext>
            </a:extLst>
          </p:cNvPr>
          <p:cNvCxnSpPr>
            <a:cxnSpLocks/>
            <a:stCxn id="13" idx="2"/>
            <a:endCxn id="27" idx="1"/>
          </p:cNvCxnSpPr>
          <p:nvPr/>
        </p:nvCxnSpPr>
        <p:spPr>
          <a:xfrm rot="16200000" flipH="1">
            <a:off x="1948414" y="2242707"/>
            <a:ext cx="579751" cy="21603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2" name="Elbow Connector 31">
            <a:extLst>
              <a:ext uri="{FF2B5EF4-FFF2-40B4-BE49-F238E27FC236}">
                <a16:creationId xmlns:a16="http://schemas.microsoft.com/office/drawing/2014/main" id="{1B88ADDD-62C5-074F-9A5B-55942D0DA2F5}"/>
              </a:ext>
            </a:extLst>
          </p:cNvPr>
          <p:cNvCxnSpPr>
            <a:cxnSpLocks/>
            <a:stCxn id="13" idx="2"/>
            <a:endCxn id="28" idx="1"/>
          </p:cNvCxnSpPr>
          <p:nvPr/>
        </p:nvCxnSpPr>
        <p:spPr>
          <a:xfrm rot="16200000" flipH="1">
            <a:off x="1755098" y="2436023"/>
            <a:ext cx="979482"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9FAD8089-443F-9846-A313-274CD361F660}"/>
              </a:ext>
            </a:extLst>
          </p:cNvPr>
          <p:cNvSpPr/>
          <p:nvPr/>
        </p:nvSpPr>
        <p:spPr>
          <a:xfrm>
            <a:off x="2359405" y="3260041"/>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my_subpackage</a:t>
            </a:r>
            <a:r>
              <a:rPr lang="en-US" dirty="0">
                <a:latin typeface="Roboto Mono" pitchFamily="2" charset="0"/>
                <a:ea typeface="Roboto Mono" pitchFamily="2" charset="0"/>
              </a:rPr>
              <a:t>/</a:t>
            </a:r>
          </a:p>
        </p:txBody>
      </p:sp>
      <p:cxnSp>
        <p:nvCxnSpPr>
          <p:cNvPr id="18" name="Elbow Connector 17">
            <a:extLst>
              <a:ext uri="{FF2B5EF4-FFF2-40B4-BE49-F238E27FC236}">
                <a16:creationId xmlns:a16="http://schemas.microsoft.com/office/drawing/2014/main" id="{7E438AAF-8343-C64C-9803-7781275FA9D2}"/>
              </a:ext>
            </a:extLst>
          </p:cNvPr>
          <p:cNvCxnSpPr>
            <a:cxnSpLocks/>
            <a:stCxn id="13" idx="2"/>
            <a:endCxn id="16" idx="1"/>
          </p:cNvCxnSpPr>
          <p:nvPr/>
        </p:nvCxnSpPr>
        <p:spPr>
          <a:xfrm rot="16200000" flipH="1">
            <a:off x="1555233" y="2635888"/>
            <a:ext cx="1379213"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81B2DED1-0C42-0448-9C26-713E57959E08}"/>
              </a:ext>
            </a:extLst>
          </p:cNvPr>
          <p:cNvSpPr/>
          <p:nvPr/>
        </p:nvSpPr>
        <p:spPr>
          <a:xfrm>
            <a:off x="3131840" y="380217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1" name="Elbow Connector 20">
            <a:extLst>
              <a:ext uri="{FF2B5EF4-FFF2-40B4-BE49-F238E27FC236}">
                <a16:creationId xmlns:a16="http://schemas.microsoft.com/office/drawing/2014/main" id="{C9C908E2-0C18-094E-B148-87F78451C44F}"/>
              </a:ext>
            </a:extLst>
          </p:cNvPr>
          <p:cNvCxnSpPr>
            <a:cxnSpLocks/>
            <a:endCxn id="20" idx="1"/>
          </p:cNvCxnSpPr>
          <p:nvPr/>
        </p:nvCxnSpPr>
        <p:spPr>
          <a:xfrm rot="16200000" flipH="1">
            <a:off x="2806766" y="3657123"/>
            <a:ext cx="362117"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A0EEA57B-A5D9-DA46-A498-40FBDC016DEE}"/>
              </a:ext>
            </a:extLst>
          </p:cNvPr>
          <p:cNvSpPr/>
          <p:nvPr/>
        </p:nvSpPr>
        <p:spPr>
          <a:xfrm>
            <a:off x="3131840" y="4191761"/>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p>
        </p:txBody>
      </p:sp>
      <p:cxnSp>
        <p:nvCxnSpPr>
          <p:cNvPr id="26" name="Elbow Connector 25">
            <a:extLst>
              <a:ext uri="{FF2B5EF4-FFF2-40B4-BE49-F238E27FC236}">
                <a16:creationId xmlns:a16="http://schemas.microsoft.com/office/drawing/2014/main" id="{DE1F0C9F-8736-6D4C-9641-4586E668D1DE}"/>
              </a:ext>
            </a:extLst>
          </p:cNvPr>
          <p:cNvCxnSpPr>
            <a:cxnSpLocks/>
            <a:endCxn id="25" idx="1"/>
          </p:cNvCxnSpPr>
          <p:nvPr/>
        </p:nvCxnSpPr>
        <p:spPr>
          <a:xfrm rot="16200000" flipH="1">
            <a:off x="2611974" y="3851915"/>
            <a:ext cx="751700"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FC53D0B0-B06E-604C-A134-3E7A485084D5}"/>
              </a:ext>
            </a:extLst>
          </p:cNvPr>
          <p:cNvSpPr/>
          <p:nvPr/>
        </p:nvSpPr>
        <p:spPr>
          <a:xfrm>
            <a:off x="1258888" y="4431856"/>
            <a:ext cx="273704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b="1" dirty="0" err="1">
                <a:latin typeface="Roboto Mono" pitchFamily="2" charset="0"/>
                <a:ea typeface="Roboto Mono" pitchFamily="2" charset="0"/>
                <a:hlinkClick r:id="rId2"/>
              </a:rPr>
              <a:t>setup.py</a:t>
            </a:r>
            <a:endParaRPr lang="en-US" b="1" dirty="0">
              <a:latin typeface="Roboto Mono" pitchFamily="2" charset="0"/>
              <a:ea typeface="Roboto Mono" pitchFamily="2" charset="0"/>
            </a:endParaRPr>
          </a:p>
        </p:txBody>
      </p:sp>
      <p:sp>
        <p:nvSpPr>
          <p:cNvPr id="30" name="Rectangle 29">
            <a:extLst>
              <a:ext uri="{FF2B5EF4-FFF2-40B4-BE49-F238E27FC236}">
                <a16:creationId xmlns:a16="http://schemas.microsoft.com/office/drawing/2014/main" id="{3C8961E7-B259-904B-9FE4-5B5A64B84FE3}"/>
              </a:ext>
            </a:extLst>
          </p:cNvPr>
          <p:cNvSpPr/>
          <p:nvPr/>
        </p:nvSpPr>
        <p:spPr>
          <a:xfrm>
            <a:off x="1258888" y="4791896"/>
            <a:ext cx="2593032"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README</a:t>
            </a:r>
          </a:p>
        </p:txBody>
      </p:sp>
      <p:sp>
        <p:nvSpPr>
          <p:cNvPr id="31" name="Rectangle 30">
            <a:extLst>
              <a:ext uri="{FF2B5EF4-FFF2-40B4-BE49-F238E27FC236}">
                <a16:creationId xmlns:a16="http://schemas.microsoft.com/office/drawing/2014/main" id="{8F340939-46BF-1A43-B6FE-9BCDB4576EAC}"/>
              </a:ext>
            </a:extLst>
          </p:cNvPr>
          <p:cNvSpPr/>
          <p:nvPr/>
        </p:nvSpPr>
        <p:spPr>
          <a:xfrm>
            <a:off x="1272724" y="5151936"/>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LICENSE</a:t>
            </a:r>
          </a:p>
        </p:txBody>
      </p:sp>
      <p:sp>
        <p:nvSpPr>
          <p:cNvPr id="33" name="Rectangle 32">
            <a:extLst>
              <a:ext uri="{FF2B5EF4-FFF2-40B4-BE49-F238E27FC236}">
                <a16:creationId xmlns:a16="http://schemas.microsoft.com/office/drawing/2014/main" id="{C66021BE-2D37-0C41-A497-B78FDD3828FC}"/>
              </a:ext>
            </a:extLst>
          </p:cNvPr>
          <p:cNvSpPr/>
          <p:nvPr/>
        </p:nvSpPr>
        <p:spPr>
          <a:xfrm>
            <a:off x="1258888" y="550460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requirements.txt</a:t>
            </a:r>
            <a:endParaRPr lang="en-US" dirty="0">
              <a:latin typeface="Roboto Mono" pitchFamily="2" charset="0"/>
              <a:ea typeface="Roboto Mono" pitchFamily="2" charset="0"/>
            </a:endParaRPr>
          </a:p>
        </p:txBody>
      </p:sp>
      <p:sp>
        <p:nvSpPr>
          <p:cNvPr id="34" name="Rectangle 33">
            <a:extLst>
              <a:ext uri="{FF2B5EF4-FFF2-40B4-BE49-F238E27FC236}">
                <a16:creationId xmlns:a16="http://schemas.microsoft.com/office/drawing/2014/main" id="{58DBE3EC-F121-3E41-ABE0-C830E1EFCBBC}"/>
              </a:ext>
            </a:extLst>
          </p:cNvPr>
          <p:cNvSpPr/>
          <p:nvPr/>
        </p:nvSpPr>
        <p:spPr>
          <a:xfrm>
            <a:off x="1258888" y="587727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r>
              <a:rPr lang="en-US" dirty="0" err="1">
                <a:latin typeface="Roboto Mono" pitchFamily="2" charset="0"/>
                <a:ea typeface="Roboto Mono" pitchFamily="2" charset="0"/>
              </a:rPr>
              <a:t>gitignore</a:t>
            </a:r>
            <a:endParaRPr lang="en-US" dirty="0">
              <a:latin typeface="Roboto Mono" pitchFamily="2" charset="0"/>
              <a:ea typeface="Roboto Mono" pitchFamily="2" charset="0"/>
            </a:endParaRPr>
          </a:p>
        </p:txBody>
      </p:sp>
      <p:cxnSp>
        <p:nvCxnSpPr>
          <p:cNvPr id="35" name="Elbow Connector 34">
            <a:extLst>
              <a:ext uri="{FF2B5EF4-FFF2-40B4-BE49-F238E27FC236}">
                <a16:creationId xmlns:a16="http://schemas.microsoft.com/office/drawing/2014/main" id="{2131A269-D8F4-9944-A3B5-705A3D84F574}"/>
              </a:ext>
            </a:extLst>
          </p:cNvPr>
          <p:cNvCxnSpPr>
            <a:cxnSpLocks/>
            <a:stCxn id="12" idx="2"/>
            <a:endCxn id="22" idx="1"/>
          </p:cNvCxnSpPr>
          <p:nvPr/>
        </p:nvCxnSpPr>
        <p:spPr>
          <a:xfrm rot="16200000" flipH="1">
            <a:off x="-340290" y="3012698"/>
            <a:ext cx="291106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6" name="Elbow Connector 35">
            <a:extLst>
              <a:ext uri="{FF2B5EF4-FFF2-40B4-BE49-F238E27FC236}">
                <a16:creationId xmlns:a16="http://schemas.microsoft.com/office/drawing/2014/main" id="{80BB85B7-67EA-A04D-86A7-08A51157EDE7}"/>
              </a:ext>
            </a:extLst>
          </p:cNvPr>
          <p:cNvCxnSpPr>
            <a:cxnSpLocks/>
            <a:stCxn id="12" idx="2"/>
            <a:endCxn id="30" idx="1"/>
          </p:cNvCxnSpPr>
          <p:nvPr/>
        </p:nvCxnSpPr>
        <p:spPr>
          <a:xfrm rot="16200000" flipH="1">
            <a:off x="-520310" y="3192718"/>
            <a:ext cx="327110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8" name="Elbow Connector 37">
            <a:extLst>
              <a:ext uri="{FF2B5EF4-FFF2-40B4-BE49-F238E27FC236}">
                <a16:creationId xmlns:a16="http://schemas.microsoft.com/office/drawing/2014/main" id="{65A85EA1-7835-9A49-BBDF-39A42F85CD97}"/>
              </a:ext>
            </a:extLst>
          </p:cNvPr>
          <p:cNvCxnSpPr>
            <a:cxnSpLocks/>
            <a:stCxn id="12" idx="2"/>
            <a:endCxn id="31" idx="1"/>
          </p:cNvCxnSpPr>
          <p:nvPr/>
        </p:nvCxnSpPr>
        <p:spPr>
          <a:xfrm rot="16200000" flipH="1">
            <a:off x="-693412" y="3365820"/>
            <a:ext cx="3631148" cy="301124"/>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1" name="Elbow Connector 40">
            <a:extLst>
              <a:ext uri="{FF2B5EF4-FFF2-40B4-BE49-F238E27FC236}">
                <a16:creationId xmlns:a16="http://schemas.microsoft.com/office/drawing/2014/main" id="{6E1A266F-0058-5841-A0FA-EA915A7B5A43}"/>
              </a:ext>
            </a:extLst>
          </p:cNvPr>
          <p:cNvCxnSpPr>
            <a:cxnSpLocks/>
            <a:stCxn id="12" idx="2"/>
            <a:endCxn id="33" idx="1"/>
          </p:cNvCxnSpPr>
          <p:nvPr/>
        </p:nvCxnSpPr>
        <p:spPr>
          <a:xfrm rot="16200000" flipH="1">
            <a:off x="-876663" y="3549071"/>
            <a:ext cx="3983814"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4" name="Elbow Connector 43">
            <a:extLst>
              <a:ext uri="{FF2B5EF4-FFF2-40B4-BE49-F238E27FC236}">
                <a16:creationId xmlns:a16="http://schemas.microsoft.com/office/drawing/2014/main" id="{B560F859-59F0-2947-9489-67AE1C8DEA9B}"/>
              </a:ext>
            </a:extLst>
          </p:cNvPr>
          <p:cNvCxnSpPr>
            <a:cxnSpLocks/>
            <a:stCxn id="12" idx="2"/>
            <a:endCxn id="34" idx="1"/>
          </p:cNvCxnSpPr>
          <p:nvPr/>
        </p:nvCxnSpPr>
        <p:spPr>
          <a:xfrm rot="16200000" flipH="1">
            <a:off x="-1062998" y="3735406"/>
            <a:ext cx="4356484" cy="28728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16CF55B9-5618-8847-998B-132EA2E9D2BA}"/>
              </a:ext>
            </a:extLst>
          </p:cNvPr>
          <p:cNvSpPr/>
          <p:nvPr/>
        </p:nvSpPr>
        <p:spPr>
          <a:xfrm>
            <a:off x="5094578" y="1978781"/>
            <a:ext cx="3869910"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setup.py</a:t>
            </a:r>
            <a:endParaRPr lang="en-US" dirty="0"/>
          </a:p>
        </p:txBody>
      </p:sp>
      <p:sp>
        <p:nvSpPr>
          <p:cNvPr id="39" name="Rectangle 38">
            <a:extLst>
              <a:ext uri="{FF2B5EF4-FFF2-40B4-BE49-F238E27FC236}">
                <a16:creationId xmlns:a16="http://schemas.microsoft.com/office/drawing/2014/main" id="{9E2DA5E5-BC61-A34D-A37C-E33B2928911D}"/>
              </a:ext>
            </a:extLst>
          </p:cNvPr>
          <p:cNvSpPr/>
          <p:nvPr/>
        </p:nvSpPr>
        <p:spPr>
          <a:xfrm>
            <a:off x="5094578" y="2986893"/>
            <a:ext cx="3853942" cy="8640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Roboto Mono" pitchFamily="2" charset="0"/>
                <a:ea typeface="Roboto Mono" pitchFamily="2" charset="0"/>
              </a:rPr>
              <a:t> $ python </a:t>
            </a:r>
            <a:r>
              <a:rPr lang="en-US" dirty="0" err="1">
                <a:latin typeface="Roboto Mono" pitchFamily="2" charset="0"/>
                <a:ea typeface="Roboto Mono" pitchFamily="2" charset="0"/>
              </a:rPr>
              <a:t>setup.py</a:t>
            </a:r>
            <a:r>
              <a:rPr lang="en-US" dirty="0">
                <a:latin typeface="Roboto Mono" pitchFamily="2" charset="0"/>
                <a:ea typeface="Roboto Mono" pitchFamily="2" charset="0"/>
              </a:rPr>
              <a:t> install</a:t>
            </a:r>
          </a:p>
        </p:txBody>
      </p:sp>
      <p:sp>
        <p:nvSpPr>
          <p:cNvPr id="40" name="Rectangle 39">
            <a:extLst>
              <a:ext uri="{FF2B5EF4-FFF2-40B4-BE49-F238E27FC236}">
                <a16:creationId xmlns:a16="http://schemas.microsoft.com/office/drawing/2014/main" id="{7E3B83F1-936C-2344-9EE6-ED6928F8F76F}"/>
              </a:ext>
            </a:extLst>
          </p:cNvPr>
          <p:cNvSpPr/>
          <p:nvPr/>
        </p:nvSpPr>
        <p:spPr>
          <a:xfrm>
            <a:off x="5094578" y="4047615"/>
            <a:ext cx="3844591" cy="8640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pip</a:t>
            </a:r>
          </a:p>
        </p:txBody>
      </p:sp>
      <p:sp>
        <p:nvSpPr>
          <p:cNvPr id="42" name="Rectangle 41">
            <a:extLst>
              <a:ext uri="{FF2B5EF4-FFF2-40B4-BE49-F238E27FC236}">
                <a16:creationId xmlns:a16="http://schemas.microsoft.com/office/drawing/2014/main" id="{0D7E369E-2C84-974C-A51C-F6B72621E943}"/>
              </a:ext>
            </a:extLst>
          </p:cNvPr>
          <p:cNvSpPr/>
          <p:nvPr/>
        </p:nvSpPr>
        <p:spPr>
          <a:xfrm>
            <a:off x="5094578" y="5055727"/>
            <a:ext cx="3844591" cy="8640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atin typeface="Roboto Mono" pitchFamily="2" charset="0"/>
                <a:ea typeface="Roboto Mono" pitchFamily="2" charset="0"/>
              </a:rPr>
              <a:t>$ pip install .</a:t>
            </a:r>
          </a:p>
        </p:txBody>
      </p:sp>
      <p:grpSp>
        <p:nvGrpSpPr>
          <p:cNvPr id="8" name="Group 7">
            <a:extLst>
              <a:ext uri="{FF2B5EF4-FFF2-40B4-BE49-F238E27FC236}">
                <a16:creationId xmlns:a16="http://schemas.microsoft.com/office/drawing/2014/main" id="{7566B353-4738-194F-A351-5476FF17C186}"/>
              </a:ext>
            </a:extLst>
          </p:cNvPr>
          <p:cNvGrpSpPr/>
          <p:nvPr/>
        </p:nvGrpSpPr>
        <p:grpSpPr>
          <a:xfrm>
            <a:off x="4917637" y="5247150"/>
            <a:ext cx="3844591" cy="865851"/>
            <a:chOff x="4917637" y="5247150"/>
            <a:chExt cx="3844591" cy="865851"/>
          </a:xfrm>
        </p:grpSpPr>
        <p:sp>
          <p:nvSpPr>
            <p:cNvPr id="43" name="Rectangle 42">
              <a:extLst>
                <a:ext uri="{FF2B5EF4-FFF2-40B4-BE49-F238E27FC236}">
                  <a16:creationId xmlns:a16="http://schemas.microsoft.com/office/drawing/2014/main" id="{3AB74FFD-D898-0E41-9238-E8BCE748164D}"/>
                </a:ext>
              </a:extLst>
            </p:cNvPr>
            <p:cNvSpPr/>
            <p:nvPr/>
          </p:nvSpPr>
          <p:spPr>
            <a:xfrm>
              <a:off x="4917637" y="5247150"/>
              <a:ext cx="3844591" cy="8640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atin typeface="Roboto Mono" pitchFamily="2" charset="0"/>
                  <a:ea typeface="Roboto Mono" pitchFamily="2" charset="0"/>
                </a:rPr>
                <a:t>$ pip install </a:t>
              </a:r>
              <a:r>
                <a:rPr lang="en-US" b="1" dirty="0">
                  <a:solidFill>
                    <a:schemeClr val="accent2">
                      <a:lumMod val="75000"/>
                    </a:schemeClr>
                  </a:solidFill>
                  <a:latin typeface="Roboto Mono" pitchFamily="2" charset="0"/>
                  <a:ea typeface="Roboto Mono" pitchFamily="2" charset="0"/>
                </a:rPr>
                <a:t>–e </a:t>
              </a:r>
              <a:r>
                <a:rPr lang="en-US" dirty="0">
                  <a:latin typeface="Roboto Mono" pitchFamily="2" charset="0"/>
                  <a:ea typeface="Roboto Mono" pitchFamily="2" charset="0"/>
                </a:rPr>
                <a:t>.</a:t>
              </a:r>
            </a:p>
          </p:txBody>
        </p:sp>
        <p:sp>
          <p:nvSpPr>
            <p:cNvPr id="7" name="TextBox 6">
              <a:extLst>
                <a:ext uri="{FF2B5EF4-FFF2-40B4-BE49-F238E27FC236}">
                  <a16:creationId xmlns:a16="http://schemas.microsoft.com/office/drawing/2014/main" id="{9BB0E067-66DA-9240-AC3C-430DB8D1A630}"/>
                </a:ext>
              </a:extLst>
            </p:cNvPr>
            <p:cNvSpPr txBox="1"/>
            <p:nvPr/>
          </p:nvSpPr>
          <p:spPr>
            <a:xfrm>
              <a:off x="6407851" y="5266406"/>
              <a:ext cx="901209" cy="338554"/>
            </a:xfrm>
            <a:prstGeom prst="rect">
              <a:avLst/>
            </a:prstGeom>
            <a:noFill/>
          </p:spPr>
          <p:txBody>
            <a:bodyPr wrap="none" rtlCol="0">
              <a:spAutoFit/>
            </a:bodyPr>
            <a:lstStyle/>
            <a:p>
              <a:r>
                <a:rPr lang="en-US" sz="1600" dirty="0">
                  <a:solidFill>
                    <a:schemeClr val="accent2">
                      <a:lumMod val="60000"/>
                      <a:lumOff val="40000"/>
                    </a:schemeClr>
                  </a:solidFill>
                  <a:latin typeface="Arial" panose="020B0604020202020204" pitchFamily="34" charset="0"/>
                  <a:ea typeface="Roboto Mono" pitchFamily="2" charset="0"/>
                  <a:cs typeface="Arial" panose="020B0604020202020204" pitchFamily="34" charset="0"/>
                </a:rPr>
                <a:t>editable</a:t>
              </a:r>
            </a:p>
          </p:txBody>
        </p:sp>
        <p:sp>
          <p:nvSpPr>
            <p:cNvPr id="45" name="TextBox 44">
              <a:extLst>
                <a:ext uri="{FF2B5EF4-FFF2-40B4-BE49-F238E27FC236}">
                  <a16:creationId xmlns:a16="http://schemas.microsoft.com/office/drawing/2014/main" id="{0A334293-0964-034E-8056-9B2CB650D471}"/>
                </a:ext>
              </a:extLst>
            </p:cNvPr>
            <p:cNvSpPr txBox="1"/>
            <p:nvPr/>
          </p:nvSpPr>
          <p:spPr>
            <a:xfrm>
              <a:off x="5773864" y="5774447"/>
              <a:ext cx="2169184" cy="338554"/>
            </a:xfrm>
            <a:prstGeom prst="rect">
              <a:avLst/>
            </a:prstGeom>
            <a:noFill/>
          </p:spPr>
          <p:txBody>
            <a:bodyPr wrap="none" rtlCol="0">
              <a:spAutoFit/>
            </a:bodyPr>
            <a:lstStyle/>
            <a:p>
              <a:r>
                <a:rPr lang="en-US" sz="1600" dirty="0">
                  <a:solidFill>
                    <a:schemeClr val="accent2">
                      <a:lumMod val="60000"/>
                      <a:lumOff val="40000"/>
                    </a:schemeClr>
                  </a:solidFill>
                  <a:latin typeface="Arial" panose="020B0604020202020204" pitchFamily="34" charset="0"/>
                  <a:ea typeface="Roboto Mono" pitchFamily="2" charset="0"/>
                  <a:cs typeface="Arial" panose="020B0604020202020204" pitchFamily="34" charset="0"/>
                </a:rPr>
                <a:t>good for development</a:t>
              </a:r>
            </a:p>
          </p:txBody>
        </p:sp>
      </p:grpSp>
    </p:spTree>
    <p:extLst>
      <p:ext uri="{BB962C8B-B14F-4D97-AF65-F5344CB8AC3E}">
        <p14:creationId xmlns:p14="http://schemas.microsoft.com/office/powerpoint/2010/main" val="81047050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dirty="0"/>
              <a:t>PTS2019 - Basic III</a:t>
            </a:r>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28</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B63E8B58-7E4A-7842-9DA1-9D6FC87D260E}"/>
              </a:ext>
            </a:extLst>
          </p:cNvPr>
          <p:cNvSpPr/>
          <p:nvPr/>
        </p:nvSpPr>
        <p:spPr>
          <a:xfrm>
            <a:off x="2346305" y="2460579"/>
            <a:ext cx="28737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first_module.py</a:t>
            </a:r>
            <a:endParaRPr lang="en-US" dirty="0">
              <a:latin typeface="Roboto Mono" pitchFamily="2" charset="0"/>
              <a:ea typeface="Roboto Mono" pitchFamily="2" charset="0"/>
            </a:endParaRPr>
          </a:p>
        </p:txBody>
      </p:sp>
      <p:sp>
        <p:nvSpPr>
          <p:cNvPr id="28" name="Rectangle 27">
            <a:extLst>
              <a:ext uri="{FF2B5EF4-FFF2-40B4-BE49-F238E27FC236}">
                <a16:creationId xmlns:a16="http://schemas.microsoft.com/office/drawing/2014/main" id="{A2B3ACA3-8872-DE49-A0C9-7E25A9D9E447}"/>
              </a:ext>
            </a:extLst>
          </p:cNvPr>
          <p:cNvSpPr/>
          <p:nvPr/>
        </p:nvSpPr>
        <p:spPr>
          <a:xfrm>
            <a:off x="2359405" y="2860310"/>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second_module.py</a:t>
            </a:r>
            <a:endParaRPr lang="en-US" dirty="0">
              <a:latin typeface="Roboto Mono" pitchFamily="2" charset="0"/>
              <a:ea typeface="Roboto Mono" pitchFamily="2" charset="0"/>
            </a:endParaRPr>
          </a:p>
        </p:txBody>
      </p:sp>
      <p:cxnSp>
        <p:nvCxnSpPr>
          <p:cNvPr id="29" name="Elbow Connector 28">
            <a:extLst>
              <a:ext uri="{FF2B5EF4-FFF2-40B4-BE49-F238E27FC236}">
                <a16:creationId xmlns:a16="http://schemas.microsoft.com/office/drawing/2014/main" id="{8961E8AD-1A37-A049-91C1-559E670D85FC}"/>
              </a:ext>
            </a:extLst>
          </p:cNvPr>
          <p:cNvCxnSpPr>
            <a:cxnSpLocks/>
            <a:stCxn id="13" idx="2"/>
            <a:endCxn id="27" idx="1"/>
          </p:cNvCxnSpPr>
          <p:nvPr/>
        </p:nvCxnSpPr>
        <p:spPr>
          <a:xfrm rot="16200000" flipH="1">
            <a:off x="1948414" y="2242707"/>
            <a:ext cx="579751" cy="21603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2" name="Elbow Connector 31">
            <a:extLst>
              <a:ext uri="{FF2B5EF4-FFF2-40B4-BE49-F238E27FC236}">
                <a16:creationId xmlns:a16="http://schemas.microsoft.com/office/drawing/2014/main" id="{1B88ADDD-62C5-074F-9A5B-55942D0DA2F5}"/>
              </a:ext>
            </a:extLst>
          </p:cNvPr>
          <p:cNvCxnSpPr>
            <a:cxnSpLocks/>
            <a:stCxn id="13" idx="2"/>
            <a:endCxn id="28" idx="1"/>
          </p:cNvCxnSpPr>
          <p:nvPr/>
        </p:nvCxnSpPr>
        <p:spPr>
          <a:xfrm rot="16200000" flipH="1">
            <a:off x="1755098" y="2436023"/>
            <a:ext cx="979482"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9FAD8089-443F-9846-A313-274CD361F660}"/>
              </a:ext>
            </a:extLst>
          </p:cNvPr>
          <p:cNvSpPr/>
          <p:nvPr/>
        </p:nvSpPr>
        <p:spPr>
          <a:xfrm>
            <a:off x="2359405" y="3260041"/>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my_subpackage</a:t>
            </a:r>
            <a:r>
              <a:rPr lang="en-US" dirty="0">
                <a:latin typeface="Roboto Mono" pitchFamily="2" charset="0"/>
                <a:ea typeface="Roboto Mono" pitchFamily="2" charset="0"/>
              </a:rPr>
              <a:t>/</a:t>
            </a:r>
          </a:p>
        </p:txBody>
      </p:sp>
      <p:cxnSp>
        <p:nvCxnSpPr>
          <p:cNvPr id="18" name="Elbow Connector 17">
            <a:extLst>
              <a:ext uri="{FF2B5EF4-FFF2-40B4-BE49-F238E27FC236}">
                <a16:creationId xmlns:a16="http://schemas.microsoft.com/office/drawing/2014/main" id="{7E438AAF-8343-C64C-9803-7781275FA9D2}"/>
              </a:ext>
            </a:extLst>
          </p:cNvPr>
          <p:cNvCxnSpPr>
            <a:cxnSpLocks/>
            <a:stCxn id="13" idx="2"/>
            <a:endCxn id="16" idx="1"/>
          </p:cNvCxnSpPr>
          <p:nvPr/>
        </p:nvCxnSpPr>
        <p:spPr>
          <a:xfrm rot="16200000" flipH="1">
            <a:off x="1555233" y="2635888"/>
            <a:ext cx="1379213"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81B2DED1-0C42-0448-9C26-713E57959E08}"/>
              </a:ext>
            </a:extLst>
          </p:cNvPr>
          <p:cNvSpPr/>
          <p:nvPr/>
        </p:nvSpPr>
        <p:spPr>
          <a:xfrm>
            <a:off x="3131840" y="380217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1" name="Elbow Connector 20">
            <a:extLst>
              <a:ext uri="{FF2B5EF4-FFF2-40B4-BE49-F238E27FC236}">
                <a16:creationId xmlns:a16="http://schemas.microsoft.com/office/drawing/2014/main" id="{C9C908E2-0C18-094E-B148-87F78451C44F}"/>
              </a:ext>
            </a:extLst>
          </p:cNvPr>
          <p:cNvCxnSpPr>
            <a:cxnSpLocks/>
            <a:endCxn id="20" idx="1"/>
          </p:cNvCxnSpPr>
          <p:nvPr/>
        </p:nvCxnSpPr>
        <p:spPr>
          <a:xfrm rot="16200000" flipH="1">
            <a:off x="2806766" y="3657123"/>
            <a:ext cx="362117"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A0EEA57B-A5D9-DA46-A498-40FBDC016DEE}"/>
              </a:ext>
            </a:extLst>
          </p:cNvPr>
          <p:cNvSpPr/>
          <p:nvPr/>
        </p:nvSpPr>
        <p:spPr>
          <a:xfrm>
            <a:off x="3131840" y="4191761"/>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p>
        </p:txBody>
      </p:sp>
      <p:cxnSp>
        <p:nvCxnSpPr>
          <p:cNvPr id="26" name="Elbow Connector 25">
            <a:extLst>
              <a:ext uri="{FF2B5EF4-FFF2-40B4-BE49-F238E27FC236}">
                <a16:creationId xmlns:a16="http://schemas.microsoft.com/office/drawing/2014/main" id="{DE1F0C9F-8736-6D4C-9641-4586E668D1DE}"/>
              </a:ext>
            </a:extLst>
          </p:cNvPr>
          <p:cNvCxnSpPr>
            <a:cxnSpLocks/>
            <a:endCxn id="25" idx="1"/>
          </p:cNvCxnSpPr>
          <p:nvPr/>
        </p:nvCxnSpPr>
        <p:spPr>
          <a:xfrm rot="16200000" flipH="1">
            <a:off x="2611974" y="3851915"/>
            <a:ext cx="751700"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FC53D0B0-B06E-604C-A134-3E7A485084D5}"/>
              </a:ext>
            </a:extLst>
          </p:cNvPr>
          <p:cNvSpPr/>
          <p:nvPr/>
        </p:nvSpPr>
        <p:spPr>
          <a:xfrm>
            <a:off x="1258888" y="4431856"/>
            <a:ext cx="273704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b="1" dirty="0" err="1">
                <a:latin typeface="Roboto Mono" pitchFamily="2" charset="0"/>
                <a:ea typeface="Roboto Mono" pitchFamily="2" charset="0"/>
                <a:hlinkClick r:id="rId2"/>
              </a:rPr>
              <a:t>setup.py</a:t>
            </a:r>
            <a:endParaRPr lang="en-US" b="1" dirty="0">
              <a:latin typeface="Roboto Mono" pitchFamily="2" charset="0"/>
              <a:ea typeface="Roboto Mono" pitchFamily="2" charset="0"/>
            </a:endParaRPr>
          </a:p>
        </p:txBody>
      </p:sp>
      <p:sp>
        <p:nvSpPr>
          <p:cNvPr id="30" name="Rectangle 29">
            <a:extLst>
              <a:ext uri="{FF2B5EF4-FFF2-40B4-BE49-F238E27FC236}">
                <a16:creationId xmlns:a16="http://schemas.microsoft.com/office/drawing/2014/main" id="{3C8961E7-B259-904B-9FE4-5B5A64B84FE3}"/>
              </a:ext>
            </a:extLst>
          </p:cNvPr>
          <p:cNvSpPr/>
          <p:nvPr/>
        </p:nvSpPr>
        <p:spPr>
          <a:xfrm>
            <a:off x="1258888" y="4791896"/>
            <a:ext cx="2593032"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README</a:t>
            </a:r>
          </a:p>
        </p:txBody>
      </p:sp>
      <p:sp>
        <p:nvSpPr>
          <p:cNvPr id="31" name="Rectangle 30">
            <a:extLst>
              <a:ext uri="{FF2B5EF4-FFF2-40B4-BE49-F238E27FC236}">
                <a16:creationId xmlns:a16="http://schemas.microsoft.com/office/drawing/2014/main" id="{8F340939-46BF-1A43-B6FE-9BCDB4576EAC}"/>
              </a:ext>
            </a:extLst>
          </p:cNvPr>
          <p:cNvSpPr/>
          <p:nvPr/>
        </p:nvSpPr>
        <p:spPr>
          <a:xfrm>
            <a:off x="1272724" y="5151936"/>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LICENSE</a:t>
            </a:r>
          </a:p>
        </p:txBody>
      </p:sp>
      <p:sp>
        <p:nvSpPr>
          <p:cNvPr id="33" name="Rectangle 32">
            <a:extLst>
              <a:ext uri="{FF2B5EF4-FFF2-40B4-BE49-F238E27FC236}">
                <a16:creationId xmlns:a16="http://schemas.microsoft.com/office/drawing/2014/main" id="{C66021BE-2D37-0C41-A497-B78FDD3828FC}"/>
              </a:ext>
            </a:extLst>
          </p:cNvPr>
          <p:cNvSpPr/>
          <p:nvPr/>
        </p:nvSpPr>
        <p:spPr>
          <a:xfrm>
            <a:off x="1258888" y="550460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requirements.txt</a:t>
            </a:r>
            <a:endParaRPr lang="en-US" dirty="0">
              <a:latin typeface="Roboto Mono" pitchFamily="2" charset="0"/>
              <a:ea typeface="Roboto Mono" pitchFamily="2" charset="0"/>
            </a:endParaRPr>
          </a:p>
        </p:txBody>
      </p:sp>
      <p:sp>
        <p:nvSpPr>
          <p:cNvPr id="34" name="Rectangle 33">
            <a:extLst>
              <a:ext uri="{FF2B5EF4-FFF2-40B4-BE49-F238E27FC236}">
                <a16:creationId xmlns:a16="http://schemas.microsoft.com/office/drawing/2014/main" id="{58DBE3EC-F121-3E41-ABE0-C830E1EFCBBC}"/>
              </a:ext>
            </a:extLst>
          </p:cNvPr>
          <p:cNvSpPr/>
          <p:nvPr/>
        </p:nvSpPr>
        <p:spPr>
          <a:xfrm>
            <a:off x="1258888" y="587727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r>
              <a:rPr lang="en-US" dirty="0" err="1">
                <a:latin typeface="Roboto Mono" pitchFamily="2" charset="0"/>
                <a:ea typeface="Roboto Mono" pitchFamily="2" charset="0"/>
              </a:rPr>
              <a:t>gitignore</a:t>
            </a:r>
            <a:endParaRPr lang="en-US" dirty="0">
              <a:latin typeface="Roboto Mono" pitchFamily="2" charset="0"/>
              <a:ea typeface="Roboto Mono" pitchFamily="2" charset="0"/>
            </a:endParaRPr>
          </a:p>
        </p:txBody>
      </p:sp>
      <p:cxnSp>
        <p:nvCxnSpPr>
          <p:cNvPr id="35" name="Elbow Connector 34">
            <a:extLst>
              <a:ext uri="{FF2B5EF4-FFF2-40B4-BE49-F238E27FC236}">
                <a16:creationId xmlns:a16="http://schemas.microsoft.com/office/drawing/2014/main" id="{2131A269-D8F4-9944-A3B5-705A3D84F574}"/>
              </a:ext>
            </a:extLst>
          </p:cNvPr>
          <p:cNvCxnSpPr>
            <a:cxnSpLocks/>
            <a:stCxn id="12" idx="2"/>
            <a:endCxn id="22" idx="1"/>
          </p:cNvCxnSpPr>
          <p:nvPr/>
        </p:nvCxnSpPr>
        <p:spPr>
          <a:xfrm rot="16200000" flipH="1">
            <a:off x="-340290" y="3012698"/>
            <a:ext cx="291106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6" name="Elbow Connector 35">
            <a:extLst>
              <a:ext uri="{FF2B5EF4-FFF2-40B4-BE49-F238E27FC236}">
                <a16:creationId xmlns:a16="http://schemas.microsoft.com/office/drawing/2014/main" id="{80BB85B7-67EA-A04D-86A7-08A51157EDE7}"/>
              </a:ext>
            </a:extLst>
          </p:cNvPr>
          <p:cNvCxnSpPr>
            <a:cxnSpLocks/>
            <a:stCxn id="12" idx="2"/>
            <a:endCxn id="30" idx="1"/>
          </p:cNvCxnSpPr>
          <p:nvPr/>
        </p:nvCxnSpPr>
        <p:spPr>
          <a:xfrm rot="16200000" flipH="1">
            <a:off x="-520310" y="3192718"/>
            <a:ext cx="327110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8" name="Elbow Connector 37">
            <a:extLst>
              <a:ext uri="{FF2B5EF4-FFF2-40B4-BE49-F238E27FC236}">
                <a16:creationId xmlns:a16="http://schemas.microsoft.com/office/drawing/2014/main" id="{65A85EA1-7835-9A49-BBDF-39A42F85CD97}"/>
              </a:ext>
            </a:extLst>
          </p:cNvPr>
          <p:cNvCxnSpPr>
            <a:cxnSpLocks/>
            <a:stCxn id="12" idx="2"/>
            <a:endCxn id="31" idx="1"/>
          </p:cNvCxnSpPr>
          <p:nvPr/>
        </p:nvCxnSpPr>
        <p:spPr>
          <a:xfrm rot="16200000" flipH="1">
            <a:off x="-693412" y="3365820"/>
            <a:ext cx="3631148" cy="301124"/>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1" name="Elbow Connector 40">
            <a:extLst>
              <a:ext uri="{FF2B5EF4-FFF2-40B4-BE49-F238E27FC236}">
                <a16:creationId xmlns:a16="http://schemas.microsoft.com/office/drawing/2014/main" id="{6E1A266F-0058-5841-A0FA-EA915A7B5A43}"/>
              </a:ext>
            </a:extLst>
          </p:cNvPr>
          <p:cNvCxnSpPr>
            <a:cxnSpLocks/>
            <a:stCxn id="12" idx="2"/>
            <a:endCxn id="33" idx="1"/>
          </p:cNvCxnSpPr>
          <p:nvPr/>
        </p:nvCxnSpPr>
        <p:spPr>
          <a:xfrm rot="16200000" flipH="1">
            <a:off x="-876663" y="3549071"/>
            <a:ext cx="3983814"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4" name="Elbow Connector 43">
            <a:extLst>
              <a:ext uri="{FF2B5EF4-FFF2-40B4-BE49-F238E27FC236}">
                <a16:creationId xmlns:a16="http://schemas.microsoft.com/office/drawing/2014/main" id="{B560F859-59F0-2947-9489-67AE1C8DEA9B}"/>
              </a:ext>
            </a:extLst>
          </p:cNvPr>
          <p:cNvCxnSpPr>
            <a:cxnSpLocks/>
            <a:stCxn id="12" idx="2"/>
            <a:endCxn id="34" idx="1"/>
          </p:cNvCxnSpPr>
          <p:nvPr/>
        </p:nvCxnSpPr>
        <p:spPr>
          <a:xfrm rot="16200000" flipH="1">
            <a:off x="-1062998" y="3735406"/>
            <a:ext cx="4356484" cy="28728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16CF55B9-5618-8847-998B-132EA2E9D2BA}"/>
              </a:ext>
            </a:extLst>
          </p:cNvPr>
          <p:cNvSpPr/>
          <p:nvPr/>
        </p:nvSpPr>
        <p:spPr>
          <a:xfrm>
            <a:off x="5094578" y="1978781"/>
            <a:ext cx="3869910"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setup.py</a:t>
            </a:r>
            <a:endParaRPr lang="en-US" dirty="0"/>
          </a:p>
        </p:txBody>
      </p:sp>
      <p:sp>
        <p:nvSpPr>
          <p:cNvPr id="39" name="Rectangle 38">
            <a:extLst>
              <a:ext uri="{FF2B5EF4-FFF2-40B4-BE49-F238E27FC236}">
                <a16:creationId xmlns:a16="http://schemas.microsoft.com/office/drawing/2014/main" id="{9E2DA5E5-BC61-A34D-A37C-E33B2928911D}"/>
              </a:ext>
            </a:extLst>
          </p:cNvPr>
          <p:cNvSpPr/>
          <p:nvPr/>
        </p:nvSpPr>
        <p:spPr>
          <a:xfrm>
            <a:off x="5094578" y="2986893"/>
            <a:ext cx="3853942" cy="8640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Roboto Mono" pitchFamily="2" charset="0"/>
                <a:ea typeface="Roboto Mono" pitchFamily="2" charset="0"/>
              </a:rPr>
              <a:t> $ python </a:t>
            </a:r>
            <a:r>
              <a:rPr lang="en-US" dirty="0" err="1">
                <a:latin typeface="Roboto Mono" pitchFamily="2" charset="0"/>
                <a:ea typeface="Roboto Mono" pitchFamily="2" charset="0"/>
              </a:rPr>
              <a:t>setup.py</a:t>
            </a:r>
            <a:r>
              <a:rPr lang="en-US" dirty="0">
                <a:latin typeface="Roboto Mono" pitchFamily="2" charset="0"/>
                <a:ea typeface="Roboto Mono" pitchFamily="2" charset="0"/>
              </a:rPr>
              <a:t> install</a:t>
            </a:r>
          </a:p>
        </p:txBody>
      </p:sp>
      <p:sp>
        <p:nvSpPr>
          <p:cNvPr id="40" name="Rectangle 39">
            <a:extLst>
              <a:ext uri="{FF2B5EF4-FFF2-40B4-BE49-F238E27FC236}">
                <a16:creationId xmlns:a16="http://schemas.microsoft.com/office/drawing/2014/main" id="{7E3B83F1-936C-2344-9EE6-ED6928F8F76F}"/>
              </a:ext>
            </a:extLst>
          </p:cNvPr>
          <p:cNvSpPr/>
          <p:nvPr/>
        </p:nvSpPr>
        <p:spPr>
          <a:xfrm>
            <a:off x="5094578" y="4047615"/>
            <a:ext cx="3844591" cy="8640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pip</a:t>
            </a:r>
          </a:p>
        </p:txBody>
      </p:sp>
      <p:sp>
        <p:nvSpPr>
          <p:cNvPr id="42" name="Rectangle 41">
            <a:extLst>
              <a:ext uri="{FF2B5EF4-FFF2-40B4-BE49-F238E27FC236}">
                <a16:creationId xmlns:a16="http://schemas.microsoft.com/office/drawing/2014/main" id="{0D7E369E-2C84-974C-A51C-F6B72621E943}"/>
              </a:ext>
            </a:extLst>
          </p:cNvPr>
          <p:cNvSpPr/>
          <p:nvPr/>
        </p:nvSpPr>
        <p:spPr>
          <a:xfrm>
            <a:off x="5094578" y="5055727"/>
            <a:ext cx="3844591" cy="8640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atin typeface="Roboto Mono" pitchFamily="2" charset="0"/>
                <a:ea typeface="Roboto Mono" pitchFamily="2" charset="0"/>
              </a:rPr>
              <a:t>$ pip install .</a:t>
            </a:r>
          </a:p>
        </p:txBody>
      </p:sp>
      <p:sp>
        <p:nvSpPr>
          <p:cNvPr id="43" name="Rectangle 42">
            <a:extLst>
              <a:ext uri="{FF2B5EF4-FFF2-40B4-BE49-F238E27FC236}">
                <a16:creationId xmlns:a16="http://schemas.microsoft.com/office/drawing/2014/main" id="{A7E625EF-F562-2242-8E46-14BAE58F724F}"/>
              </a:ext>
            </a:extLst>
          </p:cNvPr>
          <p:cNvSpPr/>
          <p:nvPr/>
        </p:nvSpPr>
        <p:spPr>
          <a:xfrm>
            <a:off x="4917637" y="5247150"/>
            <a:ext cx="3844591" cy="8640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atin typeface="Roboto Mono" pitchFamily="2" charset="0"/>
                <a:ea typeface="Roboto Mono" pitchFamily="2" charset="0"/>
              </a:rPr>
              <a:t>$ pip install </a:t>
            </a:r>
            <a:r>
              <a:rPr lang="en-US" b="1" dirty="0">
                <a:solidFill>
                  <a:schemeClr val="accent2">
                    <a:lumMod val="75000"/>
                  </a:schemeClr>
                </a:solidFill>
                <a:latin typeface="Roboto Mono" pitchFamily="2" charset="0"/>
                <a:ea typeface="Roboto Mono" pitchFamily="2" charset="0"/>
              </a:rPr>
              <a:t>–e </a:t>
            </a:r>
            <a:r>
              <a:rPr lang="en-US" dirty="0">
                <a:latin typeface="Roboto Mono" pitchFamily="2" charset="0"/>
                <a:ea typeface="Roboto Mono" pitchFamily="2" charset="0"/>
              </a:rPr>
              <a:t>.</a:t>
            </a:r>
          </a:p>
        </p:txBody>
      </p:sp>
      <p:sp>
        <p:nvSpPr>
          <p:cNvPr id="45" name="Rectangle 44">
            <a:extLst>
              <a:ext uri="{FF2B5EF4-FFF2-40B4-BE49-F238E27FC236}">
                <a16:creationId xmlns:a16="http://schemas.microsoft.com/office/drawing/2014/main" id="{F3679578-034A-C641-9B98-529CAFD24D02}"/>
              </a:ext>
            </a:extLst>
          </p:cNvPr>
          <p:cNvSpPr/>
          <p:nvPr/>
        </p:nvSpPr>
        <p:spPr>
          <a:xfrm>
            <a:off x="4740696" y="5445224"/>
            <a:ext cx="3844591" cy="8640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atin typeface="Roboto Mono" pitchFamily="2" charset="0"/>
                <a:ea typeface="Roboto Mono" pitchFamily="2" charset="0"/>
              </a:rPr>
              <a:t>$ pip --help</a:t>
            </a:r>
          </a:p>
        </p:txBody>
      </p:sp>
    </p:spTree>
    <p:extLst>
      <p:ext uri="{BB962C8B-B14F-4D97-AF65-F5344CB8AC3E}">
        <p14:creationId xmlns:p14="http://schemas.microsoft.com/office/powerpoint/2010/main" val="123428965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Py2/3 Conversion</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29</a:t>
            </a:fld>
            <a:endParaRPr lang="pt-BR" altLang="x-none" dirty="0"/>
          </a:p>
        </p:txBody>
      </p:sp>
      <p:sp>
        <p:nvSpPr>
          <p:cNvPr id="8" name="TextBox 7"/>
          <p:cNvSpPr txBox="1"/>
          <p:nvPr/>
        </p:nvSpPr>
        <p:spPr>
          <a:xfrm>
            <a:off x="827584" y="1484784"/>
            <a:ext cx="7848872" cy="4801315"/>
          </a:xfrm>
          <a:prstGeom prst="rect">
            <a:avLst/>
          </a:prstGeom>
          <a:noFill/>
        </p:spPr>
        <p:txBody>
          <a:bodyPr wrap="square" rtlCol="0">
            <a:spAutoFit/>
          </a:bodyPr>
          <a:lstStyle/>
          <a:p>
            <a:r>
              <a:rPr lang="en-US"/>
              <a:t>With Python 2.x EoS slated for end of this year (2019), it is becoming increasingly important to move existing code to Python 3. There are some big differences between Python 2.x and Python 3.x., but there are resources available to help developers move to Py3.</a:t>
            </a:r>
          </a:p>
          <a:p>
            <a:endParaRPr lang="en-US"/>
          </a:p>
          <a:p>
            <a:endParaRPr lang="en-US"/>
          </a:p>
          <a:p>
            <a:pPr marL="285750" indent="-285750">
              <a:buFont typeface="Arial"/>
              <a:buChar char="•"/>
            </a:pPr>
            <a:r>
              <a:rPr lang="en-US"/>
              <a:t>2to3 </a:t>
            </a:r>
            <a:r>
              <a:rPr lang="mr-IN"/>
              <a:t>–</a:t>
            </a:r>
            <a:r>
              <a:rPr lang="en-US"/>
              <a:t> available directly with your Py3 conda environment.</a:t>
            </a:r>
          </a:p>
          <a:p>
            <a:r>
              <a:rPr lang="en-US"/>
              <a:t>               </a:t>
            </a:r>
            <a:r>
              <a:rPr lang="en-US">
                <a:latin typeface="Lucida Sans Typewriter"/>
                <a:cs typeface="Lucida Sans Typewriter"/>
              </a:rPr>
              <a:t>$ which 2to3</a:t>
            </a:r>
          </a:p>
          <a:p>
            <a:r>
              <a:rPr lang="en-US">
                <a:latin typeface="Lucida Sans Typewriter"/>
                <a:cs typeface="Lucida Sans Typewriter"/>
              </a:rPr>
              <a:t>         ~/anaconda2/envs/dragons36/bin/2to3</a:t>
            </a:r>
            <a:endParaRPr lang="en-US"/>
          </a:p>
          <a:p>
            <a:pPr marL="285750" indent="-285750">
              <a:buFont typeface="Arial"/>
              <a:buChar char="•"/>
            </a:pPr>
            <a:endParaRPr lang="en-US"/>
          </a:p>
          <a:p>
            <a:pPr marL="285750" indent="-285750">
              <a:buFont typeface="Arial"/>
              <a:buChar char="•"/>
            </a:pPr>
            <a:r>
              <a:rPr lang="en-US"/>
              <a:t>Porting Code to Python 3 with 2to3 (Dive into Python).</a:t>
            </a:r>
          </a:p>
          <a:p>
            <a:r>
              <a:rPr lang="en-US"/>
              <a:t>    </a:t>
            </a:r>
            <a:r>
              <a:rPr lang="en-US">
                <a:hlinkClick r:id="rId2"/>
              </a:rPr>
              <a:t>https://www.diveinto.org/python3/porting-code-to-python-3-with-2to3.html</a:t>
            </a:r>
            <a:endParaRPr lang="en-US"/>
          </a:p>
          <a:p>
            <a:endParaRPr lang="en-US"/>
          </a:p>
          <a:p>
            <a:pPr marL="285750" indent="-285750">
              <a:buFont typeface="Arial"/>
              <a:buChar char="•"/>
            </a:pPr>
            <a:r>
              <a:rPr lang="en-US"/>
              <a:t>Python docs also provides help on 2to3.</a:t>
            </a:r>
            <a:r>
              <a:rPr lang="en-US">
                <a:hlinkClick r:id="rId3"/>
              </a:rPr>
              <a:t>https://docs.python.org/3.7/library/2to3.html</a:t>
            </a:r>
            <a:endParaRPr lang="en-US"/>
          </a:p>
          <a:p>
            <a:endParaRPr lang="en-US"/>
          </a:p>
          <a:p>
            <a:endParaRPr lang="en-US"/>
          </a:p>
        </p:txBody>
      </p:sp>
    </p:spTree>
    <p:extLst>
      <p:ext uri="{BB962C8B-B14F-4D97-AF65-F5344CB8AC3E}">
        <p14:creationId xmlns:p14="http://schemas.microsoft.com/office/powerpoint/2010/main" val="8440031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6"/>
          <p:cNvSpPr>
            <a:spLocks noGrp="1"/>
          </p:cNvSpPr>
          <p:nvPr>
            <p:ph type="title"/>
          </p:nvPr>
        </p:nvSpPr>
        <p:spPr/>
        <p:txBody>
          <a:bodyPr/>
          <a:lstStyle/>
          <a:p>
            <a:pPr eaLnBrk="1" hangingPunct="1"/>
            <a:r>
              <a:rPr lang="pt-BR" altLang="x-none" dirty="0" err="1">
                <a:solidFill>
                  <a:srgbClr val="000000"/>
                </a:solidFill>
                <a:latin typeface="Lato" charset="0"/>
              </a:rPr>
              <a:t>Basics</a:t>
            </a:r>
            <a:r>
              <a:rPr lang="pt-BR" altLang="x-none" dirty="0">
                <a:solidFill>
                  <a:srgbClr val="000000"/>
                </a:solidFill>
                <a:latin typeface="Lato" charset="0"/>
              </a:rPr>
              <a:t> 3 – </a:t>
            </a:r>
            <a:r>
              <a:rPr lang="pt-BR" altLang="x-none" dirty="0" err="1">
                <a:solidFill>
                  <a:srgbClr val="000000"/>
                </a:solidFill>
                <a:latin typeface="Lato" charset="0"/>
              </a:rPr>
              <a:t>Table</a:t>
            </a:r>
            <a:r>
              <a:rPr lang="pt-BR" altLang="x-none" dirty="0">
                <a:solidFill>
                  <a:srgbClr val="000000"/>
                </a:solidFill>
                <a:latin typeface="Lato" charset="0"/>
              </a:rPr>
              <a:t> </a:t>
            </a:r>
            <a:r>
              <a:rPr lang="pt-BR" altLang="x-none" dirty="0" err="1">
                <a:solidFill>
                  <a:srgbClr val="000000"/>
                </a:solidFill>
                <a:latin typeface="Lato" charset="0"/>
              </a:rPr>
              <a:t>of</a:t>
            </a:r>
            <a:r>
              <a:rPr lang="pt-BR" altLang="x-none" dirty="0">
                <a:solidFill>
                  <a:srgbClr val="000000"/>
                </a:solidFill>
                <a:latin typeface="Lato" charset="0"/>
              </a:rPr>
              <a:t> </a:t>
            </a:r>
            <a:r>
              <a:rPr lang="pt-BR" altLang="x-none" dirty="0" err="1">
                <a:solidFill>
                  <a:srgbClr val="000000"/>
                </a:solidFill>
                <a:latin typeface="Lato" charset="0"/>
              </a:rPr>
              <a:t>Contents</a:t>
            </a:r>
            <a:endParaRPr lang="pt-BR" altLang="x-none" dirty="0">
              <a:latin typeface="Lato" charset="0"/>
            </a:endParaRPr>
          </a:p>
        </p:txBody>
      </p:sp>
      <p:sp>
        <p:nvSpPr>
          <p:cNvPr id="2" name="Date Placeholder 1"/>
          <p:cNvSpPr>
            <a:spLocks noGrp="1"/>
          </p:cNvSpPr>
          <p:nvPr>
            <p:ph type="dt" sz="half" idx="10"/>
          </p:nvPr>
        </p:nvSpPr>
        <p:spPr/>
        <p:txBody>
          <a:bodyPr/>
          <a:lstStyle/>
          <a:p>
            <a:pPr>
              <a:defRPr/>
            </a:pPr>
            <a:r>
              <a:rPr lang="en-US"/>
              <a:t>16/04/2019</a:t>
            </a:r>
            <a:endParaRPr lang="pt-BR" dirty="0"/>
          </a:p>
        </p:txBody>
      </p:sp>
      <p:sp>
        <p:nvSpPr>
          <p:cNvPr id="3" name="Footer Placeholder 2"/>
          <p:cNvSpPr>
            <a:spLocks noGrp="1"/>
          </p:cNvSpPr>
          <p:nvPr>
            <p:ph type="ftr" sz="quarter" idx="11"/>
          </p:nvPr>
        </p:nvSpPr>
        <p:spPr/>
        <p:txBody>
          <a:bodyPr/>
          <a:lstStyle/>
          <a:p>
            <a:pPr>
              <a:defRPr/>
            </a:pPr>
            <a:r>
              <a:rPr lang="pt-BR"/>
              <a:t>PTS2019 - Basic III</a:t>
            </a:r>
            <a:endParaRPr lang="pt-BR" dirty="0"/>
          </a:p>
        </p:txBody>
      </p:sp>
      <p:sp>
        <p:nvSpPr>
          <p:cNvPr id="4" name="Slide Number Placeholder 3">
            <a:extLst>
              <a:ext uri="{FF2B5EF4-FFF2-40B4-BE49-F238E27FC236}">
                <a16:creationId xmlns:a16="http://schemas.microsoft.com/office/drawing/2014/main" id="{4E44FF9B-96D5-6844-86ED-F56F6997914D}"/>
              </a:ext>
            </a:extLst>
          </p:cNvPr>
          <p:cNvSpPr>
            <a:spLocks noGrp="1"/>
          </p:cNvSpPr>
          <p:nvPr>
            <p:ph type="sldNum" sz="quarter" idx="12"/>
          </p:nvPr>
        </p:nvSpPr>
        <p:spPr/>
        <p:txBody>
          <a:bodyPr/>
          <a:lstStyle/>
          <a:p>
            <a:fld id="{0ACDAA0B-38DC-8943-9C5D-D77398DF067C}" type="slidenum">
              <a:rPr lang="pt-BR" altLang="x-none" smtClean="0"/>
              <a:pPr/>
              <a:t>3</a:t>
            </a:fld>
            <a:endParaRPr lang="pt-BR" altLang="x-none" dirty="0"/>
          </a:p>
        </p:txBody>
      </p:sp>
      <p:sp>
        <p:nvSpPr>
          <p:cNvPr id="7" name="TextBox 6">
            <a:extLst>
              <a:ext uri="{FF2B5EF4-FFF2-40B4-BE49-F238E27FC236}">
                <a16:creationId xmlns:a16="http://schemas.microsoft.com/office/drawing/2014/main" id="{44EC6873-2098-DA40-A1AD-9D455CDBAE6A}"/>
              </a:ext>
            </a:extLst>
          </p:cNvPr>
          <p:cNvSpPr txBox="1"/>
          <p:nvPr/>
        </p:nvSpPr>
        <p:spPr>
          <a:xfrm>
            <a:off x="5640384" y="1499791"/>
            <a:ext cx="3134191" cy="830997"/>
          </a:xfrm>
          <a:prstGeom prst="rect">
            <a:avLst/>
          </a:prstGeom>
          <a:noFill/>
        </p:spPr>
        <p:txBody>
          <a:bodyPr wrap="none" rtlCol="0">
            <a:spAutoFit/>
          </a:bodyPr>
          <a:lstStyle/>
          <a:p>
            <a:r>
              <a:rPr lang="en-US" sz="4800" dirty="0">
                <a:ln>
                  <a:solidFill>
                    <a:schemeClr val="accent4">
                      <a:lumMod val="60000"/>
                      <a:lumOff val="40000"/>
                    </a:schemeClr>
                  </a:solidFill>
                </a:ln>
                <a:solidFill>
                  <a:schemeClr val="accent4">
                    <a:lumMod val="40000"/>
                    <a:lumOff val="60000"/>
                  </a:schemeClr>
                </a:solidFill>
                <a:latin typeface="Roboto Mono" pitchFamily="2" charset="0"/>
                <a:ea typeface="Roboto Mono" pitchFamily="2" charset="0"/>
                <a:cs typeface="Consolas" panose="020B0609020204030204" pitchFamily="49" charset="0"/>
              </a:rPr>
              <a:t>__main__</a:t>
            </a:r>
          </a:p>
        </p:txBody>
      </p:sp>
      <p:sp>
        <p:nvSpPr>
          <p:cNvPr id="9" name="TextBox 8">
            <a:extLst>
              <a:ext uri="{FF2B5EF4-FFF2-40B4-BE49-F238E27FC236}">
                <a16:creationId xmlns:a16="http://schemas.microsoft.com/office/drawing/2014/main" id="{53FC5DE8-EA5E-6B4A-91D1-F702883C78B9}"/>
              </a:ext>
            </a:extLst>
          </p:cNvPr>
          <p:cNvSpPr txBox="1"/>
          <p:nvPr/>
        </p:nvSpPr>
        <p:spPr>
          <a:xfrm>
            <a:off x="3841284" y="2520480"/>
            <a:ext cx="3134191" cy="830997"/>
          </a:xfrm>
          <a:prstGeom prst="rect">
            <a:avLst/>
          </a:prstGeom>
          <a:noFill/>
        </p:spPr>
        <p:txBody>
          <a:bodyPr wrap="none" rtlCol="0">
            <a:spAutoFit/>
          </a:bodyPr>
          <a:lstStyle/>
          <a:p>
            <a:r>
              <a:rPr lang="en-US" sz="4800" dirty="0">
                <a:ln>
                  <a:solidFill>
                    <a:schemeClr val="accent2">
                      <a:lumMod val="60000"/>
                      <a:lumOff val="40000"/>
                    </a:schemeClr>
                  </a:solidFill>
                </a:ln>
                <a:solidFill>
                  <a:schemeClr val="accent2">
                    <a:lumMod val="40000"/>
                    <a:lumOff val="60000"/>
                  </a:schemeClr>
                </a:solidFill>
                <a:latin typeface="Roboto Mono" pitchFamily="2" charset="0"/>
                <a:ea typeface="Roboto Mono" pitchFamily="2" charset="0"/>
                <a:cs typeface="Consolas" panose="020B0609020204030204" pitchFamily="49" charset="0"/>
              </a:rPr>
              <a:t>__</a:t>
            </a:r>
            <a:r>
              <a:rPr lang="en-US" sz="4800" dirty="0" err="1">
                <a:ln>
                  <a:solidFill>
                    <a:schemeClr val="accent2">
                      <a:lumMod val="60000"/>
                      <a:lumOff val="40000"/>
                    </a:schemeClr>
                  </a:solidFill>
                </a:ln>
                <a:solidFill>
                  <a:schemeClr val="accent2">
                    <a:lumMod val="40000"/>
                    <a:lumOff val="60000"/>
                  </a:schemeClr>
                </a:solidFill>
                <a:latin typeface="Roboto Mono" pitchFamily="2" charset="0"/>
                <a:ea typeface="Roboto Mono" pitchFamily="2" charset="0"/>
                <a:cs typeface="Consolas" panose="020B0609020204030204" pitchFamily="49" charset="0"/>
              </a:rPr>
              <a:t>init</a:t>
            </a:r>
            <a:r>
              <a:rPr lang="en-US" sz="4800" dirty="0">
                <a:ln>
                  <a:solidFill>
                    <a:schemeClr val="accent2">
                      <a:lumMod val="60000"/>
                      <a:lumOff val="40000"/>
                    </a:schemeClr>
                  </a:solidFill>
                </a:ln>
                <a:solidFill>
                  <a:schemeClr val="accent2">
                    <a:lumMod val="40000"/>
                    <a:lumOff val="60000"/>
                  </a:schemeClr>
                </a:solidFill>
                <a:latin typeface="Roboto Mono" pitchFamily="2" charset="0"/>
                <a:ea typeface="Roboto Mono" pitchFamily="2" charset="0"/>
                <a:cs typeface="Consolas" panose="020B0609020204030204" pitchFamily="49" charset="0"/>
              </a:rPr>
              <a:t>__</a:t>
            </a:r>
          </a:p>
        </p:txBody>
      </p:sp>
      <p:sp>
        <p:nvSpPr>
          <p:cNvPr id="10" name="TextBox 9">
            <a:extLst>
              <a:ext uri="{FF2B5EF4-FFF2-40B4-BE49-F238E27FC236}">
                <a16:creationId xmlns:a16="http://schemas.microsoft.com/office/drawing/2014/main" id="{7C326352-7F17-6F43-ACCB-37FA3258ABC7}"/>
              </a:ext>
            </a:extLst>
          </p:cNvPr>
          <p:cNvSpPr txBox="1"/>
          <p:nvPr/>
        </p:nvSpPr>
        <p:spPr>
          <a:xfrm>
            <a:off x="4572000" y="4615392"/>
            <a:ext cx="1290738" cy="830997"/>
          </a:xfrm>
          <a:prstGeom prst="rect">
            <a:avLst/>
          </a:prstGeom>
          <a:noFill/>
        </p:spPr>
        <p:txBody>
          <a:bodyPr wrap="none" rtlCol="0">
            <a:spAutoFit/>
          </a:bodyPr>
          <a:lstStyle/>
          <a:p>
            <a:r>
              <a:rPr lang="en-US" sz="4800" dirty="0">
                <a:ln>
                  <a:solidFill>
                    <a:schemeClr val="accent1">
                      <a:lumMod val="60000"/>
                      <a:lumOff val="40000"/>
                    </a:schemeClr>
                  </a:solidFill>
                </a:ln>
                <a:solidFill>
                  <a:schemeClr val="accent1">
                    <a:lumMod val="40000"/>
                    <a:lumOff val="60000"/>
                  </a:schemeClr>
                </a:solidFill>
                <a:latin typeface="Roboto Mono" pitchFamily="2" charset="0"/>
                <a:ea typeface="Roboto Mono" pitchFamily="2" charset="0"/>
                <a:cs typeface="Consolas" panose="020B0609020204030204" pitchFamily="49" charset="0"/>
              </a:rPr>
              <a:t>pip</a:t>
            </a:r>
          </a:p>
        </p:txBody>
      </p:sp>
      <p:sp>
        <p:nvSpPr>
          <p:cNvPr id="11" name="TextBox 10">
            <a:extLst>
              <a:ext uri="{FF2B5EF4-FFF2-40B4-BE49-F238E27FC236}">
                <a16:creationId xmlns:a16="http://schemas.microsoft.com/office/drawing/2014/main" id="{F5E885CF-7C1A-F547-9299-4D41F66DC3F1}"/>
              </a:ext>
            </a:extLst>
          </p:cNvPr>
          <p:cNvSpPr txBox="1"/>
          <p:nvPr/>
        </p:nvSpPr>
        <p:spPr>
          <a:xfrm>
            <a:off x="6228184" y="5363256"/>
            <a:ext cx="2028119" cy="830997"/>
          </a:xfrm>
          <a:prstGeom prst="rect">
            <a:avLst/>
          </a:prstGeom>
          <a:noFill/>
        </p:spPr>
        <p:txBody>
          <a:bodyPr wrap="none" rtlCol="0">
            <a:spAutoFit/>
          </a:bodyPr>
          <a:lstStyle/>
          <a:p>
            <a:r>
              <a:rPr lang="en-US" sz="4800" dirty="0" err="1">
                <a:ln>
                  <a:solidFill>
                    <a:schemeClr val="accent3">
                      <a:lumMod val="60000"/>
                      <a:lumOff val="40000"/>
                    </a:schemeClr>
                  </a:solidFill>
                </a:ln>
                <a:solidFill>
                  <a:schemeClr val="accent3">
                    <a:lumMod val="40000"/>
                    <a:lumOff val="60000"/>
                  </a:schemeClr>
                </a:solidFill>
                <a:latin typeface="Roboto Mono" pitchFamily="2" charset="0"/>
                <a:ea typeface="Roboto Mono" pitchFamily="2" charset="0"/>
                <a:cs typeface="Consolas" panose="020B0609020204030204" pitchFamily="49" charset="0"/>
              </a:rPr>
              <a:t>conda</a:t>
            </a:r>
            <a:endParaRPr lang="en-US" sz="4800" dirty="0">
              <a:ln>
                <a:solidFill>
                  <a:schemeClr val="accent3">
                    <a:lumMod val="60000"/>
                    <a:lumOff val="40000"/>
                  </a:schemeClr>
                </a:solidFill>
              </a:ln>
              <a:solidFill>
                <a:schemeClr val="accent3">
                  <a:lumMod val="40000"/>
                  <a:lumOff val="60000"/>
                </a:schemeClr>
              </a:solidFill>
              <a:latin typeface="Roboto Mono" pitchFamily="2" charset="0"/>
              <a:ea typeface="Roboto Mono" pitchFamily="2" charset="0"/>
              <a:cs typeface="Consolas" panose="020B0609020204030204" pitchFamily="49" charset="0"/>
            </a:endParaRPr>
          </a:p>
        </p:txBody>
      </p:sp>
      <p:sp>
        <p:nvSpPr>
          <p:cNvPr id="12" name="TextBox 11">
            <a:extLst>
              <a:ext uri="{FF2B5EF4-FFF2-40B4-BE49-F238E27FC236}">
                <a16:creationId xmlns:a16="http://schemas.microsoft.com/office/drawing/2014/main" id="{AAC56B1B-C3E5-E148-BA51-DA337F5E58A5}"/>
              </a:ext>
            </a:extLst>
          </p:cNvPr>
          <p:cNvSpPr txBox="1"/>
          <p:nvPr/>
        </p:nvSpPr>
        <p:spPr>
          <a:xfrm>
            <a:off x="5675147" y="3454046"/>
            <a:ext cx="3134191" cy="830997"/>
          </a:xfrm>
          <a:prstGeom prst="rect">
            <a:avLst/>
          </a:prstGeom>
          <a:noFill/>
        </p:spPr>
        <p:txBody>
          <a:bodyPr wrap="none" rtlCol="0">
            <a:spAutoFit/>
          </a:bodyPr>
          <a:lstStyle/>
          <a:p>
            <a:r>
              <a:rPr lang="en-US" sz="4800" dirty="0" err="1">
                <a:ln>
                  <a:solidFill>
                    <a:schemeClr val="accent6">
                      <a:lumMod val="60000"/>
                      <a:lumOff val="40000"/>
                    </a:schemeClr>
                  </a:solidFill>
                </a:ln>
                <a:solidFill>
                  <a:schemeClr val="accent6">
                    <a:lumMod val="40000"/>
                    <a:lumOff val="60000"/>
                  </a:schemeClr>
                </a:solidFill>
                <a:latin typeface="Roboto Mono" pitchFamily="2" charset="0"/>
                <a:ea typeface="Roboto Mono" pitchFamily="2" charset="0"/>
                <a:cs typeface="Consolas" panose="020B0609020204030204" pitchFamily="49" charset="0"/>
              </a:rPr>
              <a:t>setup.py</a:t>
            </a:r>
            <a:endParaRPr lang="en-US" sz="4800" dirty="0">
              <a:ln>
                <a:solidFill>
                  <a:schemeClr val="accent6">
                    <a:lumMod val="60000"/>
                    <a:lumOff val="40000"/>
                  </a:schemeClr>
                </a:solidFill>
              </a:ln>
              <a:solidFill>
                <a:schemeClr val="accent6">
                  <a:lumMod val="40000"/>
                  <a:lumOff val="60000"/>
                </a:schemeClr>
              </a:solidFill>
              <a:latin typeface="Roboto Mono" pitchFamily="2" charset="0"/>
              <a:ea typeface="Roboto Mono"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052A4711-DA4D-3646-B713-2D47C414FCB5}"/>
              </a:ext>
            </a:extLst>
          </p:cNvPr>
          <p:cNvSpPr/>
          <p:nvPr/>
        </p:nvSpPr>
        <p:spPr>
          <a:xfrm>
            <a:off x="3257048" y="1459759"/>
            <a:ext cx="5617195" cy="493604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tângulo 5"/>
          <p:cNvSpPr>
            <a:spLocks noChangeArrowheads="1"/>
          </p:cNvSpPr>
          <p:nvPr/>
        </p:nvSpPr>
        <p:spPr bwMode="auto">
          <a:xfrm>
            <a:off x="539750" y="1423808"/>
            <a:ext cx="4032250" cy="4225003"/>
          </a:xfrm>
          <a:prstGeom prst="rect">
            <a:avLst/>
          </a:prstGeom>
          <a:noFill/>
          <a:ln w="9525">
            <a:noFill/>
            <a:miter lim="800000"/>
            <a:headEnd/>
            <a:tailEnd/>
          </a:ln>
        </p:spPr>
        <p:txBody>
          <a:bodyPr wrap="square" anchor="ctr">
            <a:spAutoFit/>
          </a:bodyPr>
          <a:lstStyle/>
          <a:p>
            <a:pPr marL="342900" indent="-342900">
              <a:lnSpc>
                <a:spcPct val="200000"/>
              </a:lnSpc>
              <a:buFont typeface="Arial" panose="020B0604020202020204" pitchFamily="34" charset="0"/>
              <a:buChar char="•"/>
              <a:defRPr/>
            </a:pPr>
            <a:r>
              <a:rPr lang="pt-BR" sz="2400" dirty="0">
                <a:latin typeface="Arial" panose="020B0604020202020204" pitchFamily="34" charset="0"/>
                <a:ea typeface="+mn-ea"/>
                <a:cs typeface="Arial" panose="020B0604020202020204" pitchFamily="34" charset="0"/>
              </a:rPr>
              <a:t>(Re)</a:t>
            </a:r>
            <a:r>
              <a:rPr lang="pt-BR" sz="2400" dirty="0" err="1">
                <a:latin typeface="Arial" panose="020B0604020202020204" pitchFamily="34" charset="0"/>
                <a:ea typeface="+mn-ea"/>
                <a:cs typeface="Arial" panose="020B0604020202020204" pitchFamily="34" charset="0"/>
              </a:rPr>
              <a:t>using</a:t>
            </a:r>
            <a:r>
              <a:rPr lang="pt-BR" sz="2400" dirty="0">
                <a:latin typeface="Arial" panose="020B0604020202020204" pitchFamily="34" charset="0"/>
                <a:ea typeface="+mn-ea"/>
                <a:cs typeface="Arial" panose="020B0604020202020204" pitchFamily="34" charset="0"/>
              </a:rPr>
              <a:t> </a:t>
            </a:r>
            <a:r>
              <a:rPr lang="pt-BR" sz="2400" dirty="0" err="1">
                <a:latin typeface="Arial" panose="020B0604020202020204" pitchFamily="34" charset="0"/>
                <a:ea typeface="+mn-ea"/>
                <a:cs typeface="Arial" panose="020B0604020202020204" pitchFamily="34" charset="0"/>
              </a:rPr>
              <a:t>code</a:t>
            </a:r>
            <a:endParaRPr lang="pt-BR" sz="2400" dirty="0">
              <a:latin typeface="Arial" panose="020B0604020202020204" pitchFamily="34" charset="0"/>
              <a:ea typeface="+mn-ea"/>
              <a:cs typeface="Arial" panose="020B0604020202020204" pitchFamily="34" charset="0"/>
            </a:endParaRPr>
          </a:p>
          <a:p>
            <a:pPr marL="800100" lvl="1" indent="-342900">
              <a:buFont typeface="Arial" panose="020B0604020202020204" pitchFamily="34" charset="0"/>
              <a:buChar char="•"/>
              <a:defRPr/>
            </a:pPr>
            <a:r>
              <a:rPr lang="pt-BR" dirty="0">
                <a:latin typeface="Arial" panose="020B0604020202020204" pitchFamily="34" charset="0"/>
                <a:ea typeface="+mn-ea"/>
                <a:cs typeface="Arial" panose="020B0604020202020204" pitchFamily="34" charset="0"/>
              </a:rPr>
              <a:t>Modules</a:t>
            </a:r>
          </a:p>
          <a:p>
            <a:pPr marL="800100" lvl="1" indent="-342900">
              <a:buFont typeface="Arial" panose="020B0604020202020204" pitchFamily="34" charset="0"/>
              <a:buChar char="•"/>
              <a:defRPr/>
            </a:pPr>
            <a:r>
              <a:rPr lang="pt-BR" dirty="0" err="1">
                <a:latin typeface="Arial" panose="020B0604020202020204" pitchFamily="34" charset="0"/>
                <a:ea typeface="+mn-ea"/>
                <a:cs typeface="Arial" panose="020B0604020202020204" pitchFamily="34" charset="0"/>
              </a:rPr>
              <a:t>Packages</a:t>
            </a:r>
            <a:endParaRPr lang="pt-BR" dirty="0">
              <a:latin typeface="Arial" panose="020B0604020202020204" pitchFamily="34" charset="0"/>
              <a:ea typeface="+mn-ea"/>
              <a:cs typeface="Arial" panose="020B0604020202020204" pitchFamily="34" charset="0"/>
            </a:endParaRPr>
          </a:p>
          <a:p>
            <a:pPr marL="342900" indent="-342900">
              <a:lnSpc>
                <a:spcPct val="200000"/>
              </a:lnSpc>
              <a:buFont typeface="Arial" panose="020B0604020202020204" pitchFamily="34" charset="0"/>
              <a:buChar char="•"/>
              <a:defRPr/>
            </a:pPr>
            <a:r>
              <a:rPr lang="pt-BR" sz="2400" dirty="0">
                <a:latin typeface="Arial" panose="020B0604020202020204" pitchFamily="34" charset="0"/>
                <a:ea typeface="+mn-ea"/>
                <a:cs typeface="Arial" panose="020B0604020202020204" pitchFamily="34" charset="0"/>
              </a:rPr>
              <a:t>Python2 </a:t>
            </a:r>
            <a:r>
              <a:rPr lang="pt-BR" sz="2400" dirty="0" err="1">
                <a:latin typeface="Arial" panose="020B0604020202020204" pitchFamily="34" charset="0"/>
                <a:ea typeface="+mn-ea"/>
                <a:cs typeface="Arial" panose="020B0604020202020204" pitchFamily="34" charset="0"/>
              </a:rPr>
              <a:t>to</a:t>
            </a:r>
            <a:r>
              <a:rPr lang="pt-BR" sz="2400" dirty="0">
                <a:latin typeface="Arial" panose="020B0604020202020204" pitchFamily="34" charset="0"/>
                <a:ea typeface="+mn-ea"/>
                <a:cs typeface="Arial" panose="020B0604020202020204" pitchFamily="34" charset="0"/>
              </a:rPr>
              <a:t> Python3</a:t>
            </a:r>
          </a:p>
          <a:p>
            <a:pPr marL="342900" indent="-342900">
              <a:lnSpc>
                <a:spcPct val="200000"/>
              </a:lnSpc>
              <a:buFont typeface="Arial" panose="020B0604020202020204" pitchFamily="34" charset="0"/>
              <a:buChar char="•"/>
              <a:defRPr/>
            </a:pPr>
            <a:r>
              <a:rPr lang="en-US" sz="2400" dirty="0">
                <a:latin typeface="Arial" panose="020B0604020202020204" pitchFamily="34" charset="0"/>
                <a:ea typeface="+mn-ea"/>
                <a:cs typeface="Arial" panose="020B0604020202020204" pitchFamily="34" charset="0"/>
              </a:rPr>
              <a:t>External packages</a:t>
            </a:r>
          </a:p>
          <a:p>
            <a:pPr marL="342900" indent="-342900">
              <a:lnSpc>
                <a:spcPct val="200000"/>
              </a:lnSpc>
              <a:buFont typeface="Arial" panose="020B0604020202020204" pitchFamily="34" charset="0"/>
              <a:buChar char="•"/>
              <a:defRPr/>
            </a:pPr>
            <a:r>
              <a:rPr lang="pt-BR" sz="2400" dirty="0">
                <a:latin typeface="Arial" panose="020B0604020202020204" pitchFamily="34" charset="0"/>
                <a:ea typeface="+mn-ea"/>
                <a:cs typeface="Arial" panose="020B0604020202020204" pitchFamily="34" charset="0"/>
              </a:rPr>
              <a:t>Virtual </a:t>
            </a:r>
            <a:r>
              <a:rPr lang="pt-BR" sz="2400" dirty="0" err="1">
                <a:latin typeface="Arial" panose="020B0604020202020204" pitchFamily="34" charset="0"/>
                <a:ea typeface="+mn-ea"/>
                <a:cs typeface="Arial" panose="020B0604020202020204" pitchFamily="34" charset="0"/>
              </a:rPr>
              <a:t>Environments</a:t>
            </a:r>
            <a:endParaRPr lang="pt-BR" sz="2400" dirty="0">
              <a:latin typeface="Arial" panose="020B0604020202020204" pitchFamily="34" charset="0"/>
              <a:ea typeface="+mn-ea"/>
              <a:cs typeface="Arial" panose="020B0604020202020204" pitchFamily="34" charset="0"/>
            </a:endParaRPr>
          </a:p>
          <a:p>
            <a:pPr marL="342900" indent="-342900">
              <a:lnSpc>
                <a:spcPct val="200000"/>
              </a:lnSpc>
              <a:buFont typeface="Arial" panose="020B0604020202020204" pitchFamily="34" charset="0"/>
              <a:buChar char="•"/>
              <a:defRPr/>
            </a:pPr>
            <a:r>
              <a:rPr lang="pt-BR" sz="2400" dirty="0">
                <a:latin typeface="Arial" panose="020B0604020202020204" pitchFamily="34" charset="0"/>
                <a:ea typeface="+mn-ea"/>
                <a:cs typeface="Arial" panose="020B0604020202020204" pitchFamily="34" charset="0"/>
              </a:rPr>
              <a:t>Conda </a:t>
            </a:r>
            <a:r>
              <a:rPr lang="pt-BR" sz="2400" dirty="0" err="1">
                <a:latin typeface="Arial" panose="020B0604020202020204" pitchFamily="34" charset="0"/>
                <a:ea typeface="+mn-ea"/>
                <a:cs typeface="Arial" panose="020B0604020202020204" pitchFamily="34" charset="0"/>
              </a:rPr>
              <a:t>and</a:t>
            </a:r>
            <a:r>
              <a:rPr lang="pt-BR" sz="2400" dirty="0">
                <a:latin typeface="Arial" panose="020B0604020202020204" pitchFamily="34" charset="0"/>
                <a:ea typeface="+mn-ea"/>
                <a:cs typeface="Arial" panose="020B0604020202020204" pitchFamily="34" charset="0"/>
              </a:rPr>
              <a:t> Anaconda</a:t>
            </a:r>
          </a:p>
        </p:txBody>
      </p:sp>
    </p:spTree>
    <p:extLst>
      <p:ext uri="{BB962C8B-B14F-4D97-AF65-F5344CB8AC3E}">
        <p14:creationId xmlns:p14="http://schemas.microsoft.com/office/powerpoint/2010/main" val="82702839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Py2/3 Conversion</a:t>
            </a:r>
            <a:endParaRPr lang="en-US"/>
          </a:p>
        </p:txBody>
      </p:sp>
      <p:sp>
        <p:nvSpPr>
          <p:cNvPr id="3" name="Date Placeholder 2"/>
          <p:cNvSpPr>
            <a:spLocks noGrp="1"/>
          </p:cNvSpPr>
          <p:nvPr>
            <p:ph type="dt" sz="half" idx="10"/>
          </p:nvPr>
        </p:nvSpPr>
        <p:spPr/>
        <p:txBody>
          <a:bodyPr/>
          <a:lstStyle/>
          <a:p>
            <a:pPr>
              <a:defRPr/>
            </a:pPr>
            <a:r>
              <a:rPr lang="en-US"/>
              <a:t>16/04/2019</a:t>
            </a:r>
            <a:endParaRPr lang="pt-BR" dirty="0"/>
          </a:p>
        </p:txBody>
      </p:sp>
      <p:sp>
        <p:nvSpPr>
          <p:cNvPr id="4" name="Footer Placeholder 3"/>
          <p:cNvSpPr>
            <a:spLocks noGrp="1"/>
          </p:cNvSpPr>
          <p:nvPr>
            <p:ph type="ftr" sz="quarter" idx="11"/>
          </p:nvPr>
        </p:nvSpPr>
        <p:spPr/>
        <p:txBody>
          <a:bodyPr/>
          <a:lstStyle/>
          <a:p>
            <a:pPr>
              <a:defRPr/>
            </a:pPr>
            <a:r>
              <a:rPr lang="pt-BR"/>
              <a:t>PTS2019 - Basic III</a:t>
            </a:r>
            <a:endParaRPr lang="pt-BR" dirty="0"/>
          </a:p>
        </p:txBody>
      </p:sp>
      <p:sp>
        <p:nvSpPr>
          <p:cNvPr id="5" name="Slide Number Placeholder 4"/>
          <p:cNvSpPr>
            <a:spLocks noGrp="1"/>
          </p:cNvSpPr>
          <p:nvPr>
            <p:ph type="sldNum" sz="quarter" idx="12"/>
          </p:nvPr>
        </p:nvSpPr>
        <p:spPr/>
        <p:txBody>
          <a:bodyPr/>
          <a:lstStyle/>
          <a:p>
            <a:fld id="{0ACDAA0B-38DC-8943-9C5D-D77398DF067C}" type="slidenum">
              <a:rPr lang="pt-BR" altLang="x-none"/>
              <a:pPr/>
              <a:t>30</a:t>
            </a:fld>
            <a:endParaRPr lang="pt-BR" altLang="x-none" dirty="0"/>
          </a:p>
        </p:txBody>
      </p:sp>
      <p:sp>
        <p:nvSpPr>
          <p:cNvPr id="6" name="TextBox 5"/>
          <p:cNvSpPr txBox="1"/>
          <p:nvPr/>
        </p:nvSpPr>
        <p:spPr>
          <a:xfrm>
            <a:off x="1043608" y="1556792"/>
            <a:ext cx="7488832" cy="4524316"/>
          </a:xfrm>
          <a:prstGeom prst="rect">
            <a:avLst/>
          </a:prstGeom>
          <a:noFill/>
        </p:spPr>
        <p:txBody>
          <a:bodyPr wrap="square" rtlCol="0">
            <a:spAutoFit/>
          </a:bodyPr>
          <a:lstStyle/>
          <a:p>
            <a:r>
              <a:rPr lang="en-US"/>
              <a:t>Things to be prepared for:</a:t>
            </a:r>
          </a:p>
          <a:p>
            <a:endParaRPr lang="en-US"/>
          </a:p>
          <a:p>
            <a:r>
              <a:rPr lang="en-US"/>
              <a:t>print statement </a:t>
            </a:r>
            <a:r>
              <a:rPr lang="mr-IN"/>
              <a:t>–</a:t>
            </a:r>
            <a:r>
              <a:rPr lang="en-US"/>
              <a:t> not a “statement” but now a function.</a:t>
            </a:r>
          </a:p>
          <a:p>
            <a:r>
              <a:rPr lang="en-US"/>
              <a:t>    e.g., print “foo”, “bar” </a:t>
            </a:r>
            <a:r>
              <a:rPr lang="en-US">
                <a:sym typeface="Wingdings"/>
              </a:rPr>
              <a:t> print(“foo”, “bar”)</a:t>
            </a:r>
          </a:p>
          <a:p>
            <a:endParaRPr lang="en-US">
              <a:sym typeface="Wingdings"/>
            </a:endParaRPr>
          </a:p>
          <a:p>
            <a:r>
              <a:rPr lang="en-US">
                <a:sym typeface="Wingdings"/>
              </a:rPr>
              <a:t>strings  </a:t>
            </a:r>
            <a:r>
              <a:rPr lang="mr-IN">
                <a:sym typeface="Wingdings"/>
              </a:rPr>
              <a:t>–</a:t>
            </a:r>
            <a:r>
              <a:rPr lang="en-US">
                <a:sym typeface="Wingdings"/>
              </a:rPr>
              <a:t> Py2: unicode, string, and byte</a:t>
            </a:r>
          </a:p>
          <a:p>
            <a:r>
              <a:rPr lang="en-US">
                <a:sym typeface="Wingdings"/>
              </a:rPr>
              <a:t>                Py3: unicode, byte (all strings in Py3 are unicode).</a:t>
            </a:r>
          </a:p>
          <a:p>
            <a:endParaRPr lang="en-US">
              <a:sym typeface="Wingdings"/>
            </a:endParaRPr>
          </a:p>
          <a:p>
            <a:r>
              <a:rPr lang="en-US">
                <a:sym typeface="Wingdings"/>
              </a:rPr>
              <a:t>long int </a:t>
            </a:r>
            <a:r>
              <a:rPr lang="mr-IN">
                <a:sym typeface="Wingdings"/>
              </a:rPr>
              <a:t>–</a:t>
            </a:r>
            <a:r>
              <a:rPr lang="en-US">
                <a:sym typeface="Wingdings"/>
              </a:rPr>
              <a:t> Py2 only. There is </a:t>
            </a:r>
            <a:r>
              <a:rPr lang="en-US" i="1">
                <a:sym typeface="Wingdings"/>
              </a:rPr>
              <a:t>only one </a:t>
            </a:r>
            <a:r>
              <a:rPr lang="en-US">
                <a:latin typeface="Lucida Sans Typewriter"/>
                <a:cs typeface="Lucida Sans Typewriter"/>
                <a:sym typeface="Wingdings"/>
              </a:rPr>
              <a:t>int</a:t>
            </a:r>
            <a:r>
              <a:rPr lang="en-US">
                <a:sym typeface="Wingdings"/>
              </a:rPr>
              <a:t> type in Py3.</a:t>
            </a:r>
          </a:p>
          <a:p>
            <a:endParaRPr lang="en-US">
              <a:sym typeface="Wingdings"/>
            </a:endParaRPr>
          </a:p>
          <a:p>
            <a:r>
              <a:rPr lang="en-US">
                <a:sym typeface="Wingdings"/>
              </a:rPr>
              <a:t>dict       </a:t>
            </a:r>
            <a:r>
              <a:rPr lang="mr-IN">
                <a:sym typeface="Wingdings"/>
              </a:rPr>
              <a:t>–</a:t>
            </a:r>
            <a:r>
              <a:rPr lang="en-US">
                <a:sym typeface="Wingdings"/>
              </a:rPr>
              <a:t> Py3, methods on dictionaries return “views”, which are</a:t>
            </a:r>
          </a:p>
          <a:p>
            <a:r>
              <a:rPr lang="en-US">
                <a:sym typeface="Wingdings"/>
              </a:rPr>
              <a:t>                not usually what you want. To maintain the iterator </a:t>
            </a:r>
          </a:p>
          <a:p>
            <a:r>
              <a:rPr lang="en-US">
                <a:sym typeface="Wingdings"/>
              </a:rPr>
              <a:t>                behaviour of .items(), .values(), etc.,  methods just</a:t>
            </a:r>
          </a:p>
          <a:p>
            <a:r>
              <a:rPr lang="en-US">
                <a:sym typeface="Wingdings"/>
              </a:rPr>
              <a:t>                wrap in a list.</a:t>
            </a:r>
          </a:p>
          <a:p>
            <a:r>
              <a:rPr lang="en-US">
                <a:sym typeface="Wingdings"/>
              </a:rPr>
              <a:t>                a_dict.keys()  list(a_dict.keys())</a:t>
            </a:r>
          </a:p>
          <a:p>
            <a:r>
              <a:rPr lang="en-US">
                <a:sym typeface="Wingdings"/>
              </a:rPr>
              <a:t>                      </a:t>
            </a:r>
            <a:endParaRPr lang="en-US"/>
          </a:p>
        </p:txBody>
      </p:sp>
    </p:spTree>
    <p:extLst>
      <p:ext uri="{BB962C8B-B14F-4D97-AF65-F5344CB8AC3E}">
        <p14:creationId xmlns:p14="http://schemas.microsoft.com/office/powerpoint/2010/main" val="22516889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Py2/3 Conversion</a:t>
            </a:r>
            <a:endParaRPr lang="en-US"/>
          </a:p>
        </p:txBody>
      </p:sp>
      <p:sp>
        <p:nvSpPr>
          <p:cNvPr id="3" name="Date Placeholder 2"/>
          <p:cNvSpPr>
            <a:spLocks noGrp="1"/>
          </p:cNvSpPr>
          <p:nvPr>
            <p:ph type="dt" sz="half" idx="10"/>
          </p:nvPr>
        </p:nvSpPr>
        <p:spPr/>
        <p:txBody>
          <a:bodyPr/>
          <a:lstStyle/>
          <a:p>
            <a:pPr>
              <a:defRPr/>
            </a:pPr>
            <a:r>
              <a:rPr lang="en-US"/>
              <a:t>16/04/2019</a:t>
            </a:r>
            <a:endParaRPr lang="pt-BR" dirty="0"/>
          </a:p>
        </p:txBody>
      </p:sp>
      <p:sp>
        <p:nvSpPr>
          <p:cNvPr id="4" name="Footer Placeholder 3"/>
          <p:cNvSpPr>
            <a:spLocks noGrp="1"/>
          </p:cNvSpPr>
          <p:nvPr>
            <p:ph type="ftr" sz="quarter" idx="11"/>
          </p:nvPr>
        </p:nvSpPr>
        <p:spPr/>
        <p:txBody>
          <a:bodyPr/>
          <a:lstStyle/>
          <a:p>
            <a:pPr>
              <a:defRPr/>
            </a:pPr>
            <a:r>
              <a:rPr lang="pt-BR"/>
              <a:t>PTS2019 - Basic III</a:t>
            </a:r>
            <a:endParaRPr lang="pt-BR" dirty="0"/>
          </a:p>
        </p:txBody>
      </p:sp>
      <p:sp>
        <p:nvSpPr>
          <p:cNvPr id="5" name="Slide Number Placeholder 4"/>
          <p:cNvSpPr>
            <a:spLocks noGrp="1"/>
          </p:cNvSpPr>
          <p:nvPr>
            <p:ph type="sldNum" sz="quarter" idx="12"/>
          </p:nvPr>
        </p:nvSpPr>
        <p:spPr/>
        <p:txBody>
          <a:bodyPr/>
          <a:lstStyle/>
          <a:p>
            <a:fld id="{0ACDAA0B-38DC-8943-9C5D-D77398DF067C}" type="slidenum">
              <a:rPr lang="pt-BR" altLang="x-none"/>
              <a:pPr/>
              <a:t>31</a:t>
            </a:fld>
            <a:endParaRPr lang="pt-BR" altLang="x-none" dirty="0"/>
          </a:p>
        </p:txBody>
      </p:sp>
      <p:sp>
        <p:nvSpPr>
          <p:cNvPr id="9" name="TextBox 8"/>
          <p:cNvSpPr txBox="1"/>
          <p:nvPr/>
        </p:nvSpPr>
        <p:spPr>
          <a:xfrm>
            <a:off x="683568" y="1340768"/>
            <a:ext cx="7632848" cy="5355313"/>
          </a:xfrm>
          <a:prstGeom prst="rect">
            <a:avLst/>
          </a:prstGeom>
          <a:noFill/>
        </p:spPr>
        <p:txBody>
          <a:bodyPr wrap="square" rtlCol="0">
            <a:spAutoFit/>
          </a:bodyPr>
          <a:lstStyle/>
          <a:p>
            <a:r>
              <a:rPr lang="en-US"/>
              <a:t>Python 2&gt;3 (cont’d)</a:t>
            </a:r>
          </a:p>
          <a:p>
            <a:endParaRPr lang="en-US"/>
          </a:p>
          <a:p>
            <a:r>
              <a:rPr lang="en-US"/>
              <a:t>More on dict types </a:t>
            </a:r>
            <a:r>
              <a:rPr lang="mr-IN"/>
              <a:t>–</a:t>
            </a:r>
            <a:r>
              <a:rPr lang="en-US"/>
              <a:t> method .has_key() is gone on Py3. Use nominal</a:t>
            </a:r>
          </a:p>
          <a:p>
            <a:r>
              <a:rPr lang="en-US"/>
              <a:t>Python idiom “in”. E.g., </a:t>
            </a:r>
          </a:p>
          <a:p>
            <a:r>
              <a:rPr lang="en-US"/>
              <a:t>    </a:t>
            </a:r>
            <a:r>
              <a:rPr lang="en-US" sz="1600">
                <a:latin typeface="Lucida Sans Typewriter"/>
                <a:cs typeface="Lucida Sans Typewriter"/>
              </a:rPr>
              <a:t>a_dict.has_key(‘foobar’) </a:t>
            </a:r>
            <a:r>
              <a:rPr lang="en-US">
                <a:sym typeface="Wingdings"/>
              </a:rPr>
              <a:t> </a:t>
            </a:r>
            <a:r>
              <a:rPr lang="en-US" sz="1600">
                <a:latin typeface="Lucida Sans Typewriter"/>
                <a:cs typeface="Lucida Sans Typewriter"/>
              </a:rPr>
              <a:t>‘foobar’ in a_dict</a:t>
            </a:r>
          </a:p>
          <a:p>
            <a:endParaRPr lang="en-US"/>
          </a:p>
          <a:p>
            <a:r>
              <a:rPr lang="en-US"/>
              <a:t>In Python 3, several modules have been reorganized, and/or elinminated.</a:t>
            </a:r>
          </a:p>
          <a:p>
            <a:r>
              <a:rPr lang="en-US"/>
              <a:t>  Notables:</a:t>
            </a:r>
          </a:p>
          <a:p>
            <a:r>
              <a:rPr lang="en-US"/>
              <a:t>    http libraries</a:t>
            </a:r>
          </a:p>
          <a:p>
            <a:r>
              <a:rPr lang="en-US"/>
              <a:t>    urllib libraries</a:t>
            </a:r>
          </a:p>
          <a:p>
            <a:r>
              <a:rPr lang="en-US"/>
              <a:t>    (dbm libraries)</a:t>
            </a:r>
          </a:p>
          <a:p>
            <a:endParaRPr lang="en-US"/>
          </a:p>
          <a:p>
            <a:r>
              <a:rPr lang="en-US"/>
              <a:t>    For example,</a:t>
            </a:r>
          </a:p>
          <a:p>
            <a:r>
              <a:rPr lang="en-US"/>
              <a:t>        urlparse </a:t>
            </a:r>
            <a:r>
              <a:rPr lang="en-US">
                <a:sym typeface="Wingdings"/>
              </a:rPr>
              <a:t> urllib.parse</a:t>
            </a:r>
          </a:p>
          <a:p>
            <a:endParaRPr lang="en-US">
              <a:sym typeface="Wingdings"/>
            </a:endParaRPr>
          </a:p>
          <a:p>
            <a:r>
              <a:rPr lang="en-US">
                <a:sym typeface="Wingdings"/>
              </a:rPr>
              <a:t>Py2 division is replaced. Use “//” for integer division. “/” is purely float div.</a:t>
            </a:r>
          </a:p>
          <a:p>
            <a:r>
              <a:rPr lang="en-US">
                <a:sym typeface="Wingdings"/>
              </a:rPr>
              <a:t>    py2: 1/3  0</a:t>
            </a:r>
          </a:p>
          <a:p>
            <a:r>
              <a:rPr lang="en-US">
                <a:sym typeface="Wingdings"/>
              </a:rPr>
              <a:t>    py3: 1/3  0.3333333</a:t>
            </a:r>
            <a:r>
              <a:rPr lang="mr-IN">
                <a:sym typeface="Wingdings"/>
              </a:rPr>
              <a:t>…</a:t>
            </a:r>
            <a:r>
              <a:rPr lang="en-US">
                <a:sym typeface="Wingdings"/>
              </a:rPr>
              <a:t>  1//3  0</a:t>
            </a:r>
          </a:p>
          <a:p>
            <a:endParaRPr lang="en-US"/>
          </a:p>
        </p:txBody>
      </p:sp>
    </p:spTree>
    <p:extLst>
      <p:ext uri="{BB962C8B-B14F-4D97-AF65-F5344CB8AC3E}">
        <p14:creationId xmlns:p14="http://schemas.microsoft.com/office/powerpoint/2010/main" val="394052400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Py2/3 Conversion</a:t>
            </a:r>
            <a:endParaRPr lang="en-US"/>
          </a:p>
        </p:txBody>
      </p:sp>
      <p:sp>
        <p:nvSpPr>
          <p:cNvPr id="3" name="Date Placeholder 2"/>
          <p:cNvSpPr>
            <a:spLocks noGrp="1"/>
          </p:cNvSpPr>
          <p:nvPr>
            <p:ph type="dt" sz="half" idx="10"/>
          </p:nvPr>
        </p:nvSpPr>
        <p:spPr/>
        <p:txBody>
          <a:bodyPr/>
          <a:lstStyle/>
          <a:p>
            <a:pPr>
              <a:defRPr/>
            </a:pPr>
            <a:r>
              <a:rPr lang="en-US"/>
              <a:t>16/04/2019</a:t>
            </a:r>
            <a:endParaRPr lang="pt-BR" dirty="0"/>
          </a:p>
        </p:txBody>
      </p:sp>
      <p:sp>
        <p:nvSpPr>
          <p:cNvPr id="4" name="Footer Placeholder 3"/>
          <p:cNvSpPr>
            <a:spLocks noGrp="1"/>
          </p:cNvSpPr>
          <p:nvPr>
            <p:ph type="ftr" sz="quarter" idx="11"/>
          </p:nvPr>
        </p:nvSpPr>
        <p:spPr/>
        <p:txBody>
          <a:bodyPr/>
          <a:lstStyle/>
          <a:p>
            <a:pPr>
              <a:defRPr/>
            </a:pPr>
            <a:r>
              <a:rPr lang="pt-BR"/>
              <a:t>PTS2019 - Basic III</a:t>
            </a:r>
            <a:endParaRPr lang="pt-BR" dirty="0"/>
          </a:p>
        </p:txBody>
      </p:sp>
      <p:sp>
        <p:nvSpPr>
          <p:cNvPr id="5" name="Slide Number Placeholder 4"/>
          <p:cNvSpPr>
            <a:spLocks noGrp="1"/>
          </p:cNvSpPr>
          <p:nvPr>
            <p:ph type="sldNum" sz="quarter" idx="12"/>
          </p:nvPr>
        </p:nvSpPr>
        <p:spPr/>
        <p:txBody>
          <a:bodyPr/>
          <a:lstStyle/>
          <a:p>
            <a:fld id="{0ACDAA0B-38DC-8943-9C5D-D77398DF067C}" type="slidenum">
              <a:rPr lang="pt-BR" altLang="x-none"/>
              <a:pPr/>
              <a:t>32</a:t>
            </a:fld>
            <a:endParaRPr lang="pt-BR" altLang="x-none" dirty="0"/>
          </a:p>
        </p:txBody>
      </p:sp>
      <p:sp>
        <p:nvSpPr>
          <p:cNvPr id="7" name="TextBox 6"/>
          <p:cNvSpPr txBox="1"/>
          <p:nvPr/>
        </p:nvSpPr>
        <p:spPr>
          <a:xfrm>
            <a:off x="1584918" y="1957917"/>
            <a:ext cx="4200564" cy="1200329"/>
          </a:xfrm>
          <a:prstGeom prst="rect">
            <a:avLst/>
          </a:prstGeom>
          <a:noFill/>
        </p:spPr>
        <p:txBody>
          <a:bodyPr wrap="none" rtlCol="0">
            <a:spAutoFit/>
          </a:bodyPr>
          <a:lstStyle/>
          <a:p>
            <a:pPr algn="ctr"/>
            <a:r>
              <a:rPr lang="en-US" b="1"/>
              <a:t>Demo Time</a:t>
            </a:r>
          </a:p>
          <a:p>
            <a:endParaRPr lang="en-US"/>
          </a:p>
          <a:p>
            <a:r>
              <a:rPr lang="en-US"/>
              <a:t>Run 2to3 against some existing scripts.</a:t>
            </a:r>
          </a:p>
          <a:p>
            <a:r>
              <a:rPr lang="en-US"/>
              <a:t> </a:t>
            </a:r>
          </a:p>
        </p:txBody>
      </p:sp>
    </p:spTree>
    <p:extLst>
      <p:ext uri="{BB962C8B-B14F-4D97-AF65-F5344CB8AC3E}">
        <p14:creationId xmlns:p14="http://schemas.microsoft.com/office/powerpoint/2010/main" val="52629790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External Packages</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33</a:t>
            </a:fld>
            <a:endParaRPr lang="pt-BR" altLang="x-none" dirty="0"/>
          </a:p>
        </p:txBody>
      </p:sp>
      <p:sp>
        <p:nvSpPr>
          <p:cNvPr id="45" name="TextShape 1">
            <a:extLst>
              <a:ext uri="{FF2B5EF4-FFF2-40B4-BE49-F238E27FC236}">
                <a16:creationId xmlns:a16="http://schemas.microsoft.com/office/drawing/2014/main" id="{FE0C170D-45F4-9545-A0EF-A617BF4FB649}"/>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pip</a:t>
            </a:r>
            <a:endParaRPr lang="pt-BR" altLang="x-none" sz="5400" dirty="0">
              <a:latin typeface="Calibri" charset="0"/>
              <a:ea typeface="Courier New" charset="0"/>
              <a:cs typeface="Courier New" charset="0"/>
            </a:endParaRPr>
          </a:p>
        </p:txBody>
      </p:sp>
      <p:sp>
        <p:nvSpPr>
          <p:cNvPr id="46" name="Rectangle 45">
            <a:extLst>
              <a:ext uri="{FF2B5EF4-FFF2-40B4-BE49-F238E27FC236}">
                <a16:creationId xmlns:a16="http://schemas.microsoft.com/office/drawing/2014/main" id="{52100B6E-E311-1145-B072-2CCBE0C8B313}"/>
              </a:ext>
            </a:extLst>
          </p:cNvPr>
          <p:cNvSpPr/>
          <p:nvPr/>
        </p:nvSpPr>
        <p:spPr>
          <a:xfrm>
            <a:off x="6234373" y="1433648"/>
            <a:ext cx="2642070" cy="523220"/>
          </a:xfrm>
          <a:prstGeom prst="rect">
            <a:avLst/>
          </a:prstGeom>
        </p:spPr>
        <p:txBody>
          <a:bodyPr wrap="none">
            <a:spAutoFit/>
          </a:bodyPr>
          <a:lstStyle/>
          <a:p>
            <a:r>
              <a:rPr lang="en-US" sz="2800" dirty="0">
                <a:hlinkClick r:id="rId2"/>
              </a:rPr>
              <a:t>https://pypi.org/</a:t>
            </a:r>
            <a:endParaRPr lang="en-US" sz="2800" dirty="0"/>
          </a:p>
        </p:txBody>
      </p:sp>
      <p:sp>
        <p:nvSpPr>
          <p:cNvPr id="47" name="TextShape 1">
            <a:extLst>
              <a:ext uri="{FF2B5EF4-FFF2-40B4-BE49-F238E27FC236}">
                <a16:creationId xmlns:a16="http://schemas.microsoft.com/office/drawing/2014/main" id="{7BC9993E-3986-FB45-9609-766EA578ADF7}"/>
              </a:ext>
            </a:extLst>
          </p:cNvPr>
          <p:cNvSpPr txBox="1">
            <a:spLocks noChangeArrowheads="1"/>
          </p:cNvSpPr>
          <p:nvPr/>
        </p:nvSpPr>
        <p:spPr bwMode="auto">
          <a:xfrm>
            <a:off x="279298" y="1695258"/>
            <a:ext cx="6192688" cy="4801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ct val="90000"/>
              </a:lnSpc>
            </a:pPr>
            <a:r>
              <a:rPr lang="pt-BR" altLang="x-none" sz="2800" dirty="0">
                <a:latin typeface="Calibri" charset="0"/>
                <a:ea typeface="Courier New" charset="0"/>
                <a:cs typeface="Courier New" charset="0"/>
              </a:rPr>
              <a:t>Default </a:t>
            </a:r>
            <a:r>
              <a:rPr lang="pt-BR" altLang="x-none" sz="2800" dirty="0" err="1">
                <a:latin typeface="Calibri" charset="0"/>
                <a:ea typeface="Courier New" charset="0"/>
                <a:cs typeface="Courier New" charset="0"/>
              </a:rPr>
              <a:t>package</a:t>
            </a:r>
            <a:r>
              <a:rPr lang="pt-BR" altLang="x-none" sz="2800" dirty="0">
                <a:latin typeface="Calibri" charset="0"/>
                <a:ea typeface="Courier New" charset="0"/>
                <a:cs typeface="Courier New" charset="0"/>
              </a:rPr>
              <a:t> manager</a:t>
            </a:r>
          </a:p>
        </p:txBody>
      </p:sp>
      <p:sp>
        <p:nvSpPr>
          <p:cNvPr id="48" name="Rounded Rectangle 47">
            <a:extLst>
              <a:ext uri="{FF2B5EF4-FFF2-40B4-BE49-F238E27FC236}">
                <a16:creationId xmlns:a16="http://schemas.microsoft.com/office/drawing/2014/main" id="{C16562B7-40B7-C143-A9E9-386176B5CCBC}"/>
              </a:ext>
            </a:extLst>
          </p:cNvPr>
          <p:cNvSpPr/>
          <p:nvPr/>
        </p:nvSpPr>
        <p:spPr>
          <a:xfrm>
            <a:off x="285017" y="2151173"/>
            <a:ext cx="4229471"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a:solidFill>
                  <a:srgbClr val="FFFF00"/>
                </a:solidFill>
                <a:latin typeface="Roboto Mono" pitchFamily="2" charset="0"/>
                <a:ea typeface="Roboto Mono" pitchFamily="2" charset="0"/>
                <a:cs typeface="Consolas" panose="020B0609020204030204" pitchFamily="49" charset="0"/>
              </a:rPr>
              <a:t>pip</a:t>
            </a:r>
            <a:r>
              <a:rPr lang="en-US" dirty="0">
                <a:latin typeface="Roboto Mono" pitchFamily="2" charset="0"/>
                <a:ea typeface="Roboto Mono" pitchFamily="2" charset="0"/>
                <a:cs typeface="Consolas" panose="020B0609020204030204" pitchFamily="49" charset="0"/>
              </a:rPr>
              <a:t> --help</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grpSp>
        <p:nvGrpSpPr>
          <p:cNvPr id="49" name="Group 48">
            <a:extLst>
              <a:ext uri="{FF2B5EF4-FFF2-40B4-BE49-F238E27FC236}">
                <a16:creationId xmlns:a16="http://schemas.microsoft.com/office/drawing/2014/main" id="{91293B2C-B71F-1147-B8DE-2F2C37D29D3A}"/>
              </a:ext>
            </a:extLst>
          </p:cNvPr>
          <p:cNvGrpSpPr/>
          <p:nvPr/>
        </p:nvGrpSpPr>
        <p:grpSpPr>
          <a:xfrm>
            <a:off x="279298" y="2666230"/>
            <a:ext cx="4235191" cy="1002647"/>
            <a:chOff x="347086" y="1280531"/>
            <a:chExt cx="8650066" cy="1002647"/>
          </a:xfrm>
        </p:grpSpPr>
        <p:sp>
          <p:nvSpPr>
            <p:cNvPr id="50" name="TextBox 49">
              <a:extLst>
                <a:ext uri="{FF2B5EF4-FFF2-40B4-BE49-F238E27FC236}">
                  <a16:creationId xmlns:a16="http://schemas.microsoft.com/office/drawing/2014/main" id="{B7C60318-D220-D24C-A41C-25B936FDD43B}"/>
                </a:ext>
              </a:extLst>
            </p:cNvPr>
            <p:cNvSpPr txBox="1"/>
            <p:nvPr/>
          </p:nvSpPr>
          <p:spPr>
            <a:xfrm>
              <a:off x="347086" y="1280531"/>
              <a:ext cx="8473386" cy="523220"/>
            </a:xfrm>
            <a:prstGeom prst="rect">
              <a:avLst/>
            </a:prstGeom>
            <a:noFill/>
          </p:spPr>
          <p:txBody>
            <a:bodyPr wrap="square" rtlCol="0">
              <a:spAutoFit/>
            </a:bodyPr>
            <a:lstStyle/>
            <a:p>
              <a:r>
                <a:rPr lang="en-US" sz="2800" dirty="0"/>
                <a:t>Search</a:t>
              </a:r>
            </a:p>
          </p:txBody>
        </p:sp>
        <p:sp>
          <p:nvSpPr>
            <p:cNvPr id="51" name="Rounded Rectangle 50">
              <a:extLst>
                <a:ext uri="{FF2B5EF4-FFF2-40B4-BE49-F238E27FC236}">
                  <a16:creationId xmlns:a16="http://schemas.microsoft.com/office/drawing/2014/main" id="{C6066694-3E43-C047-BF02-08B2738D1C00}"/>
                </a:ext>
              </a:extLst>
            </p:cNvPr>
            <p:cNvSpPr/>
            <p:nvPr/>
          </p:nvSpPr>
          <p:spPr>
            <a:xfrm>
              <a:off x="350168" y="1892414"/>
              <a:ext cx="8646984"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a:solidFill>
                    <a:srgbClr val="FFFF00"/>
                  </a:solidFill>
                  <a:latin typeface="Roboto Mono" pitchFamily="2" charset="0"/>
                  <a:ea typeface="Roboto Mono" pitchFamily="2" charset="0"/>
                  <a:cs typeface="Consolas" panose="020B0609020204030204" pitchFamily="49" charset="0"/>
                </a:rPr>
                <a:t>pip </a:t>
              </a:r>
              <a:r>
                <a:rPr lang="en-US" dirty="0">
                  <a:solidFill>
                    <a:schemeClr val="bg1"/>
                  </a:solidFill>
                  <a:latin typeface="Roboto Mono" pitchFamily="2" charset="0"/>
                  <a:ea typeface="Roboto Mono" pitchFamily="2" charset="0"/>
                  <a:cs typeface="Consolas" panose="020B0609020204030204" pitchFamily="49" charset="0"/>
                </a:rPr>
                <a:t>search</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lumMod val="65000"/>
                    </a:schemeClr>
                  </a:solidFill>
                  <a:latin typeface="Roboto Mono" pitchFamily="2" charset="0"/>
                  <a:ea typeface="Roboto Mono" pitchFamily="2" charset="0"/>
                  <a:cs typeface="Consolas" panose="020B0609020204030204" pitchFamily="49" charset="0"/>
                </a:rPr>
                <a:t>&lt;</a:t>
              </a:r>
              <a:r>
                <a:rPr lang="en-US" dirty="0" err="1">
                  <a:solidFill>
                    <a:schemeClr val="bg1">
                      <a:lumMod val="65000"/>
                    </a:schemeClr>
                  </a:solidFill>
                  <a:latin typeface="Roboto Mono" pitchFamily="2" charset="0"/>
                  <a:ea typeface="Roboto Mono" pitchFamily="2" charset="0"/>
                  <a:cs typeface="Consolas" panose="020B0609020204030204" pitchFamily="49" charset="0"/>
                </a:rPr>
                <a:t>package_name</a:t>
              </a:r>
              <a:r>
                <a:rPr lang="en-US" dirty="0">
                  <a:solidFill>
                    <a:schemeClr val="bg1">
                      <a:lumMod val="65000"/>
                    </a:schemeClr>
                  </a:solidFill>
                  <a:latin typeface="Roboto Mono" pitchFamily="2" charset="0"/>
                  <a:ea typeface="Roboto Mono" pitchFamily="2" charset="0"/>
                  <a:cs typeface="Consolas" panose="020B0609020204030204" pitchFamily="49" charset="0"/>
                </a:rPr>
                <a:t>&gt;</a:t>
              </a:r>
            </a:p>
          </p:txBody>
        </p:sp>
      </p:grpSp>
      <p:grpSp>
        <p:nvGrpSpPr>
          <p:cNvPr id="52" name="Group 51">
            <a:extLst>
              <a:ext uri="{FF2B5EF4-FFF2-40B4-BE49-F238E27FC236}">
                <a16:creationId xmlns:a16="http://schemas.microsoft.com/office/drawing/2014/main" id="{D45F5609-5FBD-6246-84D1-A77F546556FD}"/>
              </a:ext>
            </a:extLst>
          </p:cNvPr>
          <p:cNvGrpSpPr/>
          <p:nvPr/>
        </p:nvGrpSpPr>
        <p:grpSpPr>
          <a:xfrm>
            <a:off x="280838" y="3794505"/>
            <a:ext cx="4233651" cy="1002647"/>
            <a:chOff x="347085" y="1280531"/>
            <a:chExt cx="4233651" cy="1002647"/>
          </a:xfrm>
        </p:grpSpPr>
        <p:sp>
          <p:nvSpPr>
            <p:cNvPr id="53" name="TextBox 52">
              <a:extLst>
                <a:ext uri="{FF2B5EF4-FFF2-40B4-BE49-F238E27FC236}">
                  <a16:creationId xmlns:a16="http://schemas.microsoft.com/office/drawing/2014/main" id="{9B3C4C3B-AA50-AD46-9AC7-1927A0B8A3A1}"/>
                </a:ext>
              </a:extLst>
            </p:cNvPr>
            <p:cNvSpPr txBox="1"/>
            <p:nvPr/>
          </p:nvSpPr>
          <p:spPr>
            <a:xfrm>
              <a:off x="347085" y="1280531"/>
              <a:ext cx="4147145" cy="523220"/>
            </a:xfrm>
            <a:prstGeom prst="rect">
              <a:avLst/>
            </a:prstGeom>
            <a:noFill/>
          </p:spPr>
          <p:txBody>
            <a:bodyPr wrap="square" rtlCol="0">
              <a:spAutoFit/>
            </a:bodyPr>
            <a:lstStyle/>
            <a:p>
              <a:r>
                <a:rPr lang="en-US" sz="2800" dirty="0"/>
                <a:t>Install</a:t>
              </a:r>
            </a:p>
          </p:txBody>
        </p:sp>
        <p:sp>
          <p:nvSpPr>
            <p:cNvPr id="54" name="Rounded Rectangle 53">
              <a:extLst>
                <a:ext uri="{FF2B5EF4-FFF2-40B4-BE49-F238E27FC236}">
                  <a16:creationId xmlns:a16="http://schemas.microsoft.com/office/drawing/2014/main" id="{7672CAD7-C008-E441-9861-0AE47EB15A3C}"/>
                </a:ext>
              </a:extLst>
            </p:cNvPr>
            <p:cNvSpPr/>
            <p:nvPr/>
          </p:nvSpPr>
          <p:spPr>
            <a:xfrm>
              <a:off x="350168" y="1892414"/>
              <a:ext cx="4230568"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a:solidFill>
                    <a:srgbClr val="FFFF00"/>
                  </a:solidFill>
                  <a:latin typeface="Roboto Mono" pitchFamily="2" charset="0"/>
                  <a:ea typeface="Roboto Mono" pitchFamily="2" charset="0"/>
                  <a:cs typeface="Consolas" panose="020B0609020204030204" pitchFamily="49" charset="0"/>
                </a:rPr>
                <a:t>pip </a:t>
              </a:r>
              <a:r>
                <a:rPr lang="en-US" dirty="0">
                  <a:solidFill>
                    <a:schemeClr val="bg1"/>
                  </a:solidFill>
                  <a:latin typeface="Roboto Mono" pitchFamily="2" charset="0"/>
                  <a:ea typeface="Roboto Mono" pitchFamily="2" charset="0"/>
                  <a:cs typeface="Consolas" panose="020B0609020204030204" pitchFamily="49" charset="0"/>
                </a:rPr>
                <a:t>install</a:t>
              </a:r>
              <a:r>
                <a:rPr lang="en-US" dirty="0">
                  <a:solidFill>
                    <a:srgbClr val="FFFF00"/>
                  </a:solidFill>
                  <a:latin typeface="Roboto Mono" pitchFamily="2" charset="0"/>
                  <a:ea typeface="Roboto Mono" pitchFamily="2" charset="0"/>
                  <a:cs typeface="Consolas" panose="020B0609020204030204" pitchFamily="49" charset="0"/>
                </a:rPr>
                <a:t> </a:t>
              </a:r>
              <a:r>
                <a:rPr lang="en-US" dirty="0" err="1">
                  <a:solidFill>
                    <a:schemeClr val="bg1">
                      <a:lumMod val="65000"/>
                    </a:schemeClr>
                  </a:solidFill>
                  <a:latin typeface="Roboto Mono" pitchFamily="2" charset="0"/>
                  <a:ea typeface="Roboto Mono" pitchFamily="2" charset="0"/>
                  <a:cs typeface="Consolas" panose="020B0609020204030204" pitchFamily="49" charset="0"/>
                </a:rPr>
                <a:t>scipy</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grpSp>
      <p:grpSp>
        <p:nvGrpSpPr>
          <p:cNvPr id="55" name="Group 54">
            <a:extLst>
              <a:ext uri="{FF2B5EF4-FFF2-40B4-BE49-F238E27FC236}">
                <a16:creationId xmlns:a16="http://schemas.microsoft.com/office/drawing/2014/main" id="{9FB17D67-18E1-114F-868E-AE5F32AB9C2A}"/>
              </a:ext>
            </a:extLst>
          </p:cNvPr>
          <p:cNvGrpSpPr/>
          <p:nvPr/>
        </p:nvGrpSpPr>
        <p:grpSpPr>
          <a:xfrm>
            <a:off x="4729297" y="3784789"/>
            <a:ext cx="4147146" cy="1002647"/>
            <a:chOff x="347085" y="1280531"/>
            <a:chExt cx="4147146" cy="1002647"/>
          </a:xfrm>
        </p:grpSpPr>
        <p:sp>
          <p:nvSpPr>
            <p:cNvPr id="56" name="TextBox 55">
              <a:extLst>
                <a:ext uri="{FF2B5EF4-FFF2-40B4-BE49-F238E27FC236}">
                  <a16:creationId xmlns:a16="http://schemas.microsoft.com/office/drawing/2014/main" id="{73A7230B-7E07-8545-A9CA-75ED7E7C673A}"/>
                </a:ext>
              </a:extLst>
            </p:cNvPr>
            <p:cNvSpPr txBox="1"/>
            <p:nvPr/>
          </p:nvSpPr>
          <p:spPr>
            <a:xfrm>
              <a:off x="347085" y="1280531"/>
              <a:ext cx="4147145" cy="523220"/>
            </a:xfrm>
            <a:prstGeom prst="rect">
              <a:avLst/>
            </a:prstGeom>
            <a:noFill/>
          </p:spPr>
          <p:txBody>
            <a:bodyPr wrap="square" rtlCol="0">
              <a:spAutoFit/>
            </a:bodyPr>
            <a:lstStyle/>
            <a:p>
              <a:r>
                <a:rPr lang="en-US" sz="2800" dirty="0"/>
                <a:t>List</a:t>
              </a:r>
            </a:p>
          </p:txBody>
        </p:sp>
        <p:sp>
          <p:nvSpPr>
            <p:cNvPr id="57" name="Rounded Rectangle 56">
              <a:extLst>
                <a:ext uri="{FF2B5EF4-FFF2-40B4-BE49-F238E27FC236}">
                  <a16:creationId xmlns:a16="http://schemas.microsoft.com/office/drawing/2014/main" id="{9E1A8ADF-DD61-DB49-B577-047079E8FD50}"/>
                </a:ext>
              </a:extLst>
            </p:cNvPr>
            <p:cNvSpPr/>
            <p:nvPr/>
          </p:nvSpPr>
          <p:spPr>
            <a:xfrm>
              <a:off x="350168" y="1892414"/>
              <a:ext cx="4144063"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a:solidFill>
                    <a:srgbClr val="FFFF00"/>
                  </a:solidFill>
                  <a:latin typeface="Roboto Mono" pitchFamily="2" charset="0"/>
                  <a:ea typeface="Roboto Mono" pitchFamily="2" charset="0"/>
                  <a:cs typeface="Consolas" panose="020B0609020204030204" pitchFamily="49" charset="0"/>
                </a:rPr>
                <a:t>pip </a:t>
              </a:r>
              <a:r>
                <a:rPr lang="en-US" dirty="0">
                  <a:solidFill>
                    <a:schemeClr val="bg1"/>
                  </a:solidFill>
                  <a:latin typeface="Roboto Mono" pitchFamily="2" charset="0"/>
                  <a:ea typeface="Roboto Mono" pitchFamily="2" charset="0"/>
                  <a:cs typeface="Consolas" panose="020B0609020204030204" pitchFamily="49" charset="0"/>
                </a:rPr>
                <a:t>list</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grpSp>
      <p:grpSp>
        <p:nvGrpSpPr>
          <p:cNvPr id="58" name="Group 57">
            <a:extLst>
              <a:ext uri="{FF2B5EF4-FFF2-40B4-BE49-F238E27FC236}">
                <a16:creationId xmlns:a16="http://schemas.microsoft.com/office/drawing/2014/main" id="{5B7D4223-26DE-BA42-961D-08560D308728}"/>
              </a:ext>
            </a:extLst>
          </p:cNvPr>
          <p:cNvGrpSpPr/>
          <p:nvPr/>
        </p:nvGrpSpPr>
        <p:grpSpPr>
          <a:xfrm>
            <a:off x="4730920" y="4904852"/>
            <a:ext cx="4147145" cy="1002647"/>
            <a:chOff x="347085" y="1280531"/>
            <a:chExt cx="4147145" cy="1002647"/>
          </a:xfrm>
        </p:grpSpPr>
        <p:sp>
          <p:nvSpPr>
            <p:cNvPr id="59" name="TextBox 58">
              <a:extLst>
                <a:ext uri="{FF2B5EF4-FFF2-40B4-BE49-F238E27FC236}">
                  <a16:creationId xmlns:a16="http://schemas.microsoft.com/office/drawing/2014/main" id="{10185D28-AD9F-1647-B954-3784FD402EFF}"/>
                </a:ext>
              </a:extLst>
            </p:cNvPr>
            <p:cNvSpPr txBox="1"/>
            <p:nvPr/>
          </p:nvSpPr>
          <p:spPr>
            <a:xfrm>
              <a:off x="347085" y="1280531"/>
              <a:ext cx="4147145" cy="523220"/>
            </a:xfrm>
            <a:prstGeom prst="rect">
              <a:avLst/>
            </a:prstGeom>
            <a:noFill/>
          </p:spPr>
          <p:txBody>
            <a:bodyPr wrap="square" rtlCol="0">
              <a:spAutoFit/>
            </a:bodyPr>
            <a:lstStyle/>
            <a:p>
              <a:r>
                <a:rPr lang="en-US" sz="2800" dirty="0"/>
                <a:t>Uninstall</a:t>
              </a:r>
            </a:p>
          </p:txBody>
        </p:sp>
        <p:sp>
          <p:nvSpPr>
            <p:cNvPr id="60" name="Rounded Rectangle 59">
              <a:extLst>
                <a:ext uri="{FF2B5EF4-FFF2-40B4-BE49-F238E27FC236}">
                  <a16:creationId xmlns:a16="http://schemas.microsoft.com/office/drawing/2014/main" id="{76B21FB9-2471-9841-BA3D-6876608CD06E}"/>
                </a:ext>
              </a:extLst>
            </p:cNvPr>
            <p:cNvSpPr/>
            <p:nvPr/>
          </p:nvSpPr>
          <p:spPr>
            <a:xfrm>
              <a:off x="350168" y="1892414"/>
              <a:ext cx="4142439"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a:solidFill>
                    <a:srgbClr val="FFFF00"/>
                  </a:solidFill>
                  <a:latin typeface="Roboto Mono" pitchFamily="2" charset="0"/>
                  <a:ea typeface="Roboto Mono" pitchFamily="2" charset="0"/>
                  <a:cs typeface="Consolas" panose="020B0609020204030204" pitchFamily="49" charset="0"/>
                </a:rPr>
                <a:t>pip </a:t>
              </a:r>
              <a:r>
                <a:rPr lang="en-US" dirty="0">
                  <a:solidFill>
                    <a:schemeClr val="bg1"/>
                  </a:solidFill>
                  <a:latin typeface="Roboto Mono" pitchFamily="2" charset="0"/>
                  <a:ea typeface="Roboto Mono" pitchFamily="2" charset="0"/>
                  <a:cs typeface="Consolas" panose="020B0609020204030204" pitchFamily="49" charset="0"/>
                </a:rPr>
                <a:t>uninstall </a:t>
              </a:r>
              <a:r>
                <a:rPr lang="en-US" dirty="0" err="1">
                  <a:solidFill>
                    <a:schemeClr val="bg1">
                      <a:lumMod val="65000"/>
                    </a:schemeClr>
                  </a:solidFill>
                  <a:latin typeface="Roboto Mono" pitchFamily="2" charset="0"/>
                  <a:ea typeface="Roboto Mono" pitchFamily="2" charset="0"/>
                  <a:cs typeface="Consolas" panose="020B0609020204030204" pitchFamily="49" charset="0"/>
                </a:rPr>
                <a:t>pyfits</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grpSp>
      <p:grpSp>
        <p:nvGrpSpPr>
          <p:cNvPr id="61" name="Group 60">
            <a:extLst>
              <a:ext uri="{FF2B5EF4-FFF2-40B4-BE49-F238E27FC236}">
                <a16:creationId xmlns:a16="http://schemas.microsoft.com/office/drawing/2014/main" id="{93BE6C60-1346-0E45-AD80-35419B4E78F8}"/>
              </a:ext>
            </a:extLst>
          </p:cNvPr>
          <p:cNvGrpSpPr/>
          <p:nvPr/>
        </p:nvGrpSpPr>
        <p:grpSpPr>
          <a:xfrm>
            <a:off x="279298" y="4901961"/>
            <a:ext cx="4235191" cy="1002646"/>
            <a:chOff x="347085" y="1280531"/>
            <a:chExt cx="4235191" cy="1002646"/>
          </a:xfrm>
        </p:grpSpPr>
        <p:sp>
          <p:nvSpPr>
            <p:cNvPr id="62" name="TextBox 61">
              <a:extLst>
                <a:ext uri="{FF2B5EF4-FFF2-40B4-BE49-F238E27FC236}">
                  <a16:creationId xmlns:a16="http://schemas.microsoft.com/office/drawing/2014/main" id="{58E0F239-DCE9-5C42-B5A4-71447B190636}"/>
                </a:ext>
              </a:extLst>
            </p:cNvPr>
            <p:cNvSpPr txBox="1"/>
            <p:nvPr/>
          </p:nvSpPr>
          <p:spPr>
            <a:xfrm>
              <a:off x="347085" y="1280531"/>
              <a:ext cx="4147145" cy="523220"/>
            </a:xfrm>
            <a:prstGeom prst="rect">
              <a:avLst/>
            </a:prstGeom>
            <a:noFill/>
          </p:spPr>
          <p:txBody>
            <a:bodyPr wrap="square" rtlCol="0">
              <a:spAutoFit/>
            </a:bodyPr>
            <a:lstStyle/>
            <a:p>
              <a:r>
                <a:rPr lang="en-US" sz="2800" dirty="0"/>
                <a:t>Upgrade</a:t>
              </a:r>
            </a:p>
          </p:txBody>
        </p:sp>
        <p:sp>
          <p:nvSpPr>
            <p:cNvPr id="63" name="Rounded Rectangle 62">
              <a:extLst>
                <a:ext uri="{FF2B5EF4-FFF2-40B4-BE49-F238E27FC236}">
                  <a16:creationId xmlns:a16="http://schemas.microsoft.com/office/drawing/2014/main" id="{2A881E4D-375B-7D4F-AA7B-ACA54BD04415}"/>
                </a:ext>
              </a:extLst>
            </p:cNvPr>
            <p:cNvSpPr/>
            <p:nvPr/>
          </p:nvSpPr>
          <p:spPr>
            <a:xfrm>
              <a:off x="350168" y="1892414"/>
              <a:ext cx="4232108"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a:solidFill>
                    <a:srgbClr val="FFFF00"/>
                  </a:solidFill>
                  <a:latin typeface="Roboto Mono" pitchFamily="2" charset="0"/>
                  <a:ea typeface="Roboto Mono" pitchFamily="2" charset="0"/>
                  <a:cs typeface="Consolas" panose="020B0609020204030204" pitchFamily="49" charset="0"/>
                </a:rPr>
                <a:t>pip </a:t>
              </a:r>
              <a:r>
                <a:rPr lang="en-US" dirty="0">
                  <a:solidFill>
                    <a:schemeClr val="bg1"/>
                  </a:solidFill>
                  <a:latin typeface="Roboto Mono" pitchFamily="2" charset="0"/>
                  <a:ea typeface="Roboto Mono" pitchFamily="2" charset="0"/>
                  <a:cs typeface="Consolas" panose="020B0609020204030204" pitchFamily="49" charset="0"/>
                </a:rPr>
                <a:t>install</a:t>
              </a:r>
              <a:r>
                <a:rPr lang="en-US" dirty="0">
                  <a:solidFill>
                    <a:srgbClr val="FFFF00"/>
                  </a:solidFill>
                  <a:latin typeface="Roboto Mono" pitchFamily="2" charset="0"/>
                  <a:ea typeface="Roboto Mono" pitchFamily="2" charset="0"/>
                  <a:cs typeface="Consolas" panose="020B0609020204030204" pitchFamily="49" charset="0"/>
                </a:rPr>
                <a:t> </a:t>
              </a:r>
              <a:r>
                <a:rPr lang="en-US" dirty="0" err="1">
                  <a:solidFill>
                    <a:schemeClr val="bg1">
                      <a:lumMod val="65000"/>
                    </a:schemeClr>
                  </a:solidFill>
                  <a:latin typeface="Roboto Mono" pitchFamily="2" charset="0"/>
                  <a:ea typeface="Roboto Mono" pitchFamily="2" charset="0"/>
                  <a:cs typeface="Consolas" panose="020B0609020204030204" pitchFamily="49" charset="0"/>
                </a:rPr>
                <a:t>scipy</a:t>
              </a:r>
              <a:r>
                <a:rPr lang="en-US" dirty="0">
                  <a:solidFill>
                    <a:schemeClr val="bg1">
                      <a:lumMod val="65000"/>
                    </a:schemeClr>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--upgrade</a:t>
              </a:r>
            </a:p>
          </p:txBody>
        </p:sp>
      </p:grpSp>
    </p:spTree>
    <p:extLst>
      <p:ext uri="{BB962C8B-B14F-4D97-AF65-F5344CB8AC3E}">
        <p14:creationId xmlns:p14="http://schemas.microsoft.com/office/powerpoint/2010/main" val="36294994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Virtual Environments</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34</a:t>
            </a:fld>
            <a:endParaRPr lang="pt-BR" altLang="x-none" dirty="0"/>
          </a:p>
        </p:txBody>
      </p:sp>
      <p:sp>
        <p:nvSpPr>
          <p:cNvPr id="6" name="Rectangle 5">
            <a:extLst>
              <a:ext uri="{FF2B5EF4-FFF2-40B4-BE49-F238E27FC236}">
                <a16:creationId xmlns:a16="http://schemas.microsoft.com/office/drawing/2014/main" id="{AFEF9D99-1E8E-D948-AB97-9A45C482ED5E}"/>
              </a:ext>
            </a:extLst>
          </p:cNvPr>
          <p:cNvSpPr/>
          <p:nvPr/>
        </p:nvSpPr>
        <p:spPr>
          <a:xfrm>
            <a:off x="251520" y="5178896"/>
            <a:ext cx="1989584"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system</a:t>
            </a:r>
          </a:p>
        </p:txBody>
      </p:sp>
      <p:sp>
        <p:nvSpPr>
          <p:cNvPr id="8" name="Rectangle 7">
            <a:extLst>
              <a:ext uri="{FF2B5EF4-FFF2-40B4-BE49-F238E27FC236}">
                <a16:creationId xmlns:a16="http://schemas.microsoft.com/office/drawing/2014/main" id="{5533EBC9-129E-5841-B704-93969C1AC7E3}"/>
              </a:ext>
            </a:extLst>
          </p:cNvPr>
          <p:cNvSpPr/>
          <p:nvPr/>
        </p:nvSpPr>
        <p:spPr>
          <a:xfrm>
            <a:off x="2483768" y="5175448"/>
            <a:ext cx="6454081"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Roboto Mono" pitchFamily="2" charset="0"/>
                <a:ea typeface="Roboto Mono" pitchFamily="2" charset="0"/>
              </a:rPr>
              <a:t>/</a:t>
            </a:r>
            <a:r>
              <a:rPr lang="en-US" dirty="0" err="1">
                <a:latin typeface="Roboto Mono" pitchFamily="2" charset="0"/>
                <a:ea typeface="Roboto Mono" pitchFamily="2" charset="0"/>
              </a:rPr>
              <a:t>usr</a:t>
            </a:r>
            <a:r>
              <a:rPr lang="en-US" dirty="0">
                <a:latin typeface="Roboto Mono" pitchFamily="2" charset="0"/>
                <a:ea typeface="Roboto Mono" pitchFamily="2" charset="0"/>
              </a:rPr>
              <a:t>/bin/python</a:t>
            </a:r>
          </a:p>
        </p:txBody>
      </p:sp>
      <p:sp>
        <p:nvSpPr>
          <p:cNvPr id="11" name="Rectangle 10">
            <a:extLst>
              <a:ext uri="{FF2B5EF4-FFF2-40B4-BE49-F238E27FC236}">
                <a16:creationId xmlns:a16="http://schemas.microsoft.com/office/drawing/2014/main" id="{6E4F4AAF-58B4-694E-B3AE-E5B380933AF6}"/>
              </a:ext>
            </a:extLst>
          </p:cNvPr>
          <p:cNvSpPr/>
          <p:nvPr/>
        </p:nvSpPr>
        <p:spPr>
          <a:xfrm>
            <a:off x="251520" y="1988840"/>
            <a:ext cx="1989584" cy="295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a:t>
            </a:r>
          </a:p>
        </p:txBody>
      </p:sp>
      <p:sp>
        <p:nvSpPr>
          <p:cNvPr id="14" name="Rectangle 13">
            <a:extLst>
              <a:ext uri="{FF2B5EF4-FFF2-40B4-BE49-F238E27FC236}">
                <a16:creationId xmlns:a16="http://schemas.microsoft.com/office/drawing/2014/main" id="{0B56A815-2907-8B42-9EA2-B4D66025D345}"/>
              </a:ext>
            </a:extLst>
          </p:cNvPr>
          <p:cNvSpPr/>
          <p:nvPr/>
        </p:nvSpPr>
        <p:spPr>
          <a:xfrm>
            <a:off x="6948264" y="4232448"/>
            <a:ext cx="1989585"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user_3</a:t>
            </a:r>
          </a:p>
        </p:txBody>
      </p:sp>
      <p:cxnSp>
        <p:nvCxnSpPr>
          <p:cNvPr id="20" name="Straight Arrow Connector 19">
            <a:extLst>
              <a:ext uri="{FF2B5EF4-FFF2-40B4-BE49-F238E27FC236}">
                <a16:creationId xmlns:a16="http://schemas.microsoft.com/office/drawing/2014/main" id="{3240643E-347E-D341-B20B-CC9D220D54FA}"/>
              </a:ext>
            </a:extLst>
          </p:cNvPr>
          <p:cNvCxnSpPr>
            <a:cxnSpLocks/>
          </p:cNvCxnSpPr>
          <p:nvPr/>
        </p:nvCxnSpPr>
        <p:spPr>
          <a:xfrm>
            <a:off x="3495358" y="1412776"/>
            <a:ext cx="0" cy="369066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010CBF-D2FD-2A47-8A03-4808AF40AC0B}"/>
              </a:ext>
            </a:extLst>
          </p:cNvPr>
          <p:cNvSpPr/>
          <p:nvPr/>
        </p:nvSpPr>
        <p:spPr>
          <a:xfrm>
            <a:off x="4716016" y="4235896"/>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user_2</a:t>
            </a:r>
          </a:p>
        </p:txBody>
      </p:sp>
      <p:sp>
        <p:nvSpPr>
          <p:cNvPr id="36" name="Oval 35">
            <a:extLst>
              <a:ext uri="{FF2B5EF4-FFF2-40B4-BE49-F238E27FC236}">
                <a16:creationId xmlns:a16="http://schemas.microsoft.com/office/drawing/2014/main" id="{129555A4-FD3F-9241-B172-3BB2E9169EA8}"/>
              </a:ext>
            </a:extLst>
          </p:cNvPr>
          <p:cNvSpPr/>
          <p:nvPr/>
        </p:nvSpPr>
        <p:spPr>
          <a:xfrm>
            <a:off x="3275856"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1</a:t>
            </a:r>
          </a:p>
        </p:txBody>
      </p:sp>
      <p:sp>
        <p:nvSpPr>
          <p:cNvPr id="12" name="Rectangle 11">
            <a:extLst>
              <a:ext uri="{FF2B5EF4-FFF2-40B4-BE49-F238E27FC236}">
                <a16:creationId xmlns:a16="http://schemas.microsoft.com/office/drawing/2014/main" id="{1BD77EDA-9F93-8C43-845E-B3C6657BE367}"/>
              </a:ext>
            </a:extLst>
          </p:cNvPr>
          <p:cNvSpPr/>
          <p:nvPr/>
        </p:nvSpPr>
        <p:spPr>
          <a:xfrm>
            <a:off x="2483768" y="4239344"/>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user_1</a:t>
            </a:r>
          </a:p>
        </p:txBody>
      </p:sp>
    </p:spTree>
    <p:extLst>
      <p:ext uri="{BB962C8B-B14F-4D97-AF65-F5344CB8AC3E}">
        <p14:creationId xmlns:p14="http://schemas.microsoft.com/office/powerpoint/2010/main" val="422418985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Virtual Environments</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35</a:t>
            </a:fld>
            <a:endParaRPr lang="pt-BR" altLang="x-none" dirty="0"/>
          </a:p>
        </p:txBody>
      </p:sp>
      <p:sp>
        <p:nvSpPr>
          <p:cNvPr id="6" name="Rectangle 5">
            <a:extLst>
              <a:ext uri="{FF2B5EF4-FFF2-40B4-BE49-F238E27FC236}">
                <a16:creationId xmlns:a16="http://schemas.microsoft.com/office/drawing/2014/main" id="{AFEF9D99-1E8E-D948-AB97-9A45C482ED5E}"/>
              </a:ext>
            </a:extLst>
          </p:cNvPr>
          <p:cNvSpPr/>
          <p:nvPr/>
        </p:nvSpPr>
        <p:spPr>
          <a:xfrm>
            <a:off x="251520" y="5178896"/>
            <a:ext cx="1989584"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system</a:t>
            </a:r>
          </a:p>
        </p:txBody>
      </p:sp>
      <p:sp>
        <p:nvSpPr>
          <p:cNvPr id="8" name="Rectangle 7">
            <a:extLst>
              <a:ext uri="{FF2B5EF4-FFF2-40B4-BE49-F238E27FC236}">
                <a16:creationId xmlns:a16="http://schemas.microsoft.com/office/drawing/2014/main" id="{5533EBC9-129E-5841-B704-93969C1AC7E3}"/>
              </a:ext>
            </a:extLst>
          </p:cNvPr>
          <p:cNvSpPr/>
          <p:nvPr/>
        </p:nvSpPr>
        <p:spPr>
          <a:xfrm>
            <a:off x="2483768" y="5175448"/>
            <a:ext cx="6454081"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Roboto Mono" pitchFamily="2" charset="0"/>
                <a:ea typeface="Roboto Mono" pitchFamily="2" charset="0"/>
              </a:rPr>
              <a:t>/</a:t>
            </a:r>
            <a:r>
              <a:rPr lang="en-US" dirty="0" err="1">
                <a:latin typeface="Roboto Mono" pitchFamily="2" charset="0"/>
                <a:ea typeface="Roboto Mono" pitchFamily="2" charset="0"/>
              </a:rPr>
              <a:t>usr</a:t>
            </a:r>
            <a:r>
              <a:rPr lang="en-US" dirty="0">
                <a:latin typeface="Roboto Mono" pitchFamily="2" charset="0"/>
                <a:ea typeface="Roboto Mono" pitchFamily="2" charset="0"/>
              </a:rPr>
              <a:t>/bin/python</a:t>
            </a:r>
          </a:p>
        </p:txBody>
      </p:sp>
      <p:sp>
        <p:nvSpPr>
          <p:cNvPr id="11" name="Rectangle 10">
            <a:extLst>
              <a:ext uri="{FF2B5EF4-FFF2-40B4-BE49-F238E27FC236}">
                <a16:creationId xmlns:a16="http://schemas.microsoft.com/office/drawing/2014/main" id="{6E4F4AAF-58B4-694E-B3AE-E5B380933AF6}"/>
              </a:ext>
            </a:extLst>
          </p:cNvPr>
          <p:cNvSpPr/>
          <p:nvPr/>
        </p:nvSpPr>
        <p:spPr>
          <a:xfrm>
            <a:off x="251520" y="1988840"/>
            <a:ext cx="1989584" cy="295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a:t>
            </a:r>
          </a:p>
        </p:txBody>
      </p:sp>
      <p:sp>
        <p:nvSpPr>
          <p:cNvPr id="14" name="Rectangle 13">
            <a:extLst>
              <a:ext uri="{FF2B5EF4-FFF2-40B4-BE49-F238E27FC236}">
                <a16:creationId xmlns:a16="http://schemas.microsoft.com/office/drawing/2014/main" id="{0B56A815-2907-8B42-9EA2-B4D66025D345}"/>
              </a:ext>
            </a:extLst>
          </p:cNvPr>
          <p:cNvSpPr/>
          <p:nvPr/>
        </p:nvSpPr>
        <p:spPr>
          <a:xfrm>
            <a:off x="6948264" y="4232448"/>
            <a:ext cx="1989585"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user_3</a:t>
            </a:r>
          </a:p>
        </p:txBody>
      </p:sp>
      <p:cxnSp>
        <p:nvCxnSpPr>
          <p:cNvPr id="20" name="Straight Arrow Connector 19">
            <a:extLst>
              <a:ext uri="{FF2B5EF4-FFF2-40B4-BE49-F238E27FC236}">
                <a16:creationId xmlns:a16="http://schemas.microsoft.com/office/drawing/2014/main" id="{3240643E-347E-D341-B20B-CC9D220D54FA}"/>
              </a:ext>
            </a:extLst>
          </p:cNvPr>
          <p:cNvCxnSpPr>
            <a:cxnSpLocks/>
          </p:cNvCxnSpPr>
          <p:nvPr/>
        </p:nvCxnSpPr>
        <p:spPr>
          <a:xfrm>
            <a:off x="3495358" y="1412776"/>
            <a:ext cx="0" cy="369066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010CBF-D2FD-2A47-8A03-4808AF40AC0B}"/>
              </a:ext>
            </a:extLst>
          </p:cNvPr>
          <p:cNvSpPr/>
          <p:nvPr/>
        </p:nvSpPr>
        <p:spPr>
          <a:xfrm>
            <a:off x="4716016" y="4235896"/>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user_2</a:t>
            </a:r>
          </a:p>
        </p:txBody>
      </p:sp>
      <p:sp>
        <p:nvSpPr>
          <p:cNvPr id="36" name="Oval 35">
            <a:extLst>
              <a:ext uri="{FF2B5EF4-FFF2-40B4-BE49-F238E27FC236}">
                <a16:creationId xmlns:a16="http://schemas.microsoft.com/office/drawing/2014/main" id="{129555A4-FD3F-9241-B172-3BB2E9169EA8}"/>
              </a:ext>
            </a:extLst>
          </p:cNvPr>
          <p:cNvSpPr/>
          <p:nvPr/>
        </p:nvSpPr>
        <p:spPr>
          <a:xfrm>
            <a:off x="3275856"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1</a:t>
            </a:r>
          </a:p>
        </p:txBody>
      </p:sp>
      <p:sp>
        <p:nvSpPr>
          <p:cNvPr id="12" name="Rectangle 11">
            <a:extLst>
              <a:ext uri="{FF2B5EF4-FFF2-40B4-BE49-F238E27FC236}">
                <a16:creationId xmlns:a16="http://schemas.microsoft.com/office/drawing/2014/main" id="{1BD77EDA-9F93-8C43-845E-B3C6657BE367}"/>
              </a:ext>
            </a:extLst>
          </p:cNvPr>
          <p:cNvSpPr/>
          <p:nvPr/>
        </p:nvSpPr>
        <p:spPr>
          <a:xfrm>
            <a:off x="2483768" y="4239344"/>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user_1</a:t>
            </a:r>
          </a:p>
        </p:txBody>
      </p:sp>
      <p:sp>
        <p:nvSpPr>
          <p:cNvPr id="15" name="Rectangle 14">
            <a:extLst>
              <a:ext uri="{FF2B5EF4-FFF2-40B4-BE49-F238E27FC236}">
                <a16:creationId xmlns:a16="http://schemas.microsoft.com/office/drawing/2014/main" id="{414420E3-2ED6-DE4A-B84D-903940D9CC30}"/>
              </a:ext>
            </a:extLst>
          </p:cNvPr>
          <p:cNvSpPr/>
          <p:nvPr/>
        </p:nvSpPr>
        <p:spPr>
          <a:xfrm>
            <a:off x="4716016" y="3415208"/>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venv</a:t>
            </a:r>
            <a:endParaRPr lang="en-US" dirty="0"/>
          </a:p>
        </p:txBody>
      </p:sp>
    </p:spTree>
    <p:extLst>
      <p:ext uri="{BB962C8B-B14F-4D97-AF65-F5344CB8AC3E}">
        <p14:creationId xmlns:p14="http://schemas.microsoft.com/office/powerpoint/2010/main" val="382868990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Virtual Environments</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36</a:t>
            </a:fld>
            <a:endParaRPr lang="pt-BR" altLang="x-none" dirty="0"/>
          </a:p>
        </p:txBody>
      </p:sp>
      <p:sp>
        <p:nvSpPr>
          <p:cNvPr id="6" name="Rectangle 5">
            <a:extLst>
              <a:ext uri="{FF2B5EF4-FFF2-40B4-BE49-F238E27FC236}">
                <a16:creationId xmlns:a16="http://schemas.microsoft.com/office/drawing/2014/main" id="{AFEF9D99-1E8E-D948-AB97-9A45C482ED5E}"/>
              </a:ext>
            </a:extLst>
          </p:cNvPr>
          <p:cNvSpPr/>
          <p:nvPr/>
        </p:nvSpPr>
        <p:spPr>
          <a:xfrm>
            <a:off x="251520" y="5178896"/>
            <a:ext cx="1989584"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system</a:t>
            </a:r>
          </a:p>
        </p:txBody>
      </p:sp>
      <p:sp>
        <p:nvSpPr>
          <p:cNvPr id="8" name="Rectangle 7">
            <a:extLst>
              <a:ext uri="{FF2B5EF4-FFF2-40B4-BE49-F238E27FC236}">
                <a16:creationId xmlns:a16="http://schemas.microsoft.com/office/drawing/2014/main" id="{5533EBC9-129E-5841-B704-93969C1AC7E3}"/>
              </a:ext>
            </a:extLst>
          </p:cNvPr>
          <p:cNvSpPr/>
          <p:nvPr/>
        </p:nvSpPr>
        <p:spPr>
          <a:xfrm>
            <a:off x="2483768" y="5175448"/>
            <a:ext cx="6454081"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Roboto Mono" pitchFamily="2" charset="0"/>
                <a:ea typeface="Roboto Mono" pitchFamily="2" charset="0"/>
              </a:rPr>
              <a:t>/</a:t>
            </a:r>
            <a:r>
              <a:rPr lang="en-US" dirty="0" err="1">
                <a:latin typeface="Roboto Mono" pitchFamily="2" charset="0"/>
                <a:ea typeface="Roboto Mono" pitchFamily="2" charset="0"/>
              </a:rPr>
              <a:t>usr</a:t>
            </a:r>
            <a:r>
              <a:rPr lang="en-US" dirty="0">
                <a:latin typeface="Roboto Mono" pitchFamily="2" charset="0"/>
                <a:ea typeface="Roboto Mono" pitchFamily="2" charset="0"/>
              </a:rPr>
              <a:t>/bin/python</a:t>
            </a:r>
          </a:p>
        </p:txBody>
      </p:sp>
      <p:sp>
        <p:nvSpPr>
          <p:cNvPr id="11" name="Rectangle 10">
            <a:extLst>
              <a:ext uri="{FF2B5EF4-FFF2-40B4-BE49-F238E27FC236}">
                <a16:creationId xmlns:a16="http://schemas.microsoft.com/office/drawing/2014/main" id="{6E4F4AAF-58B4-694E-B3AE-E5B380933AF6}"/>
              </a:ext>
            </a:extLst>
          </p:cNvPr>
          <p:cNvSpPr/>
          <p:nvPr/>
        </p:nvSpPr>
        <p:spPr>
          <a:xfrm>
            <a:off x="251520" y="1988840"/>
            <a:ext cx="1989584" cy="295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a:t>
            </a:r>
          </a:p>
        </p:txBody>
      </p:sp>
      <p:sp>
        <p:nvSpPr>
          <p:cNvPr id="14" name="Rectangle 13">
            <a:extLst>
              <a:ext uri="{FF2B5EF4-FFF2-40B4-BE49-F238E27FC236}">
                <a16:creationId xmlns:a16="http://schemas.microsoft.com/office/drawing/2014/main" id="{0B56A815-2907-8B42-9EA2-B4D66025D345}"/>
              </a:ext>
            </a:extLst>
          </p:cNvPr>
          <p:cNvSpPr/>
          <p:nvPr/>
        </p:nvSpPr>
        <p:spPr>
          <a:xfrm>
            <a:off x="6948264" y="4232448"/>
            <a:ext cx="1989585"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user_3</a:t>
            </a:r>
          </a:p>
        </p:txBody>
      </p:sp>
      <p:cxnSp>
        <p:nvCxnSpPr>
          <p:cNvPr id="20" name="Straight Arrow Connector 19">
            <a:extLst>
              <a:ext uri="{FF2B5EF4-FFF2-40B4-BE49-F238E27FC236}">
                <a16:creationId xmlns:a16="http://schemas.microsoft.com/office/drawing/2014/main" id="{3240643E-347E-D341-B20B-CC9D220D54FA}"/>
              </a:ext>
            </a:extLst>
          </p:cNvPr>
          <p:cNvCxnSpPr>
            <a:cxnSpLocks/>
          </p:cNvCxnSpPr>
          <p:nvPr/>
        </p:nvCxnSpPr>
        <p:spPr>
          <a:xfrm>
            <a:off x="3495358" y="1412776"/>
            <a:ext cx="0" cy="3762672"/>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010CBF-D2FD-2A47-8A03-4808AF40AC0B}"/>
              </a:ext>
            </a:extLst>
          </p:cNvPr>
          <p:cNvSpPr/>
          <p:nvPr/>
        </p:nvSpPr>
        <p:spPr>
          <a:xfrm>
            <a:off x="4716016" y="4235896"/>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user_2</a:t>
            </a:r>
          </a:p>
        </p:txBody>
      </p:sp>
      <p:sp>
        <p:nvSpPr>
          <p:cNvPr id="36" name="Oval 35">
            <a:extLst>
              <a:ext uri="{FF2B5EF4-FFF2-40B4-BE49-F238E27FC236}">
                <a16:creationId xmlns:a16="http://schemas.microsoft.com/office/drawing/2014/main" id="{129555A4-FD3F-9241-B172-3BB2E9169EA8}"/>
              </a:ext>
            </a:extLst>
          </p:cNvPr>
          <p:cNvSpPr/>
          <p:nvPr/>
        </p:nvSpPr>
        <p:spPr>
          <a:xfrm>
            <a:off x="3275856"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1</a:t>
            </a:r>
          </a:p>
        </p:txBody>
      </p:sp>
      <p:sp>
        <p:nvSpPr>
          <p:cNvPr id="12" name="Rectangle 11">
            <a:extLst>
              <a:ext uri="{FF2B5EF4-FFF2-40B4-BE49-F238E27FC236}">
                <a16:creationId xmlns:a16="http://schemas.microsoft.com/office/drawing/2014/main" id="{1BD77EDA-9F93-8C43-845E-B3C6657BE367}"/>
              </a:ext>
            </a:extLst>
          </p:cNvPr>
          <p:cNvSpPr/>
          <p:nvPr/>
        </p:nvSpPr>
        <p:spPr>
          <a:xfrm>
            <a:off x="2483768" y="4239344"/>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user_1</a:t>
            </a:r>
          </a:p>
        </p:txBody>
      </p:sp>
      <p:sp>
        <p:nvSpPr>
          <p:cNvPr id="15" name="Rectangle 14">
            <a:extLst>
              <a:ext uri="{FF2B5EF4-FFF2-40B4-BE49-F238E27FC236}">
                <a16:creationId xmlns:a16="http://schemas.microsoft.com/office/drawing/2014/main" id="{414420E3-2ED6-DE4A-B84D-903940D9CC30}"/>
              </a:ext>
            </a:extLst>
          </p:cNvPr>
          <p:cNvSpPr/>
          <p:nvPr/>
        </p:nvSpPr>
        <p:spPr>
          <a:xfrm>
            <a:off x="4716016" y="3415208"/>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venv</a:t>
            </a:r>
            <a:endParaRPr lang="en-US" dirty="0"/>
          </a:p>
        </p:txBody>
      </p:sp>
      <p:sp>
        <p:nvSpPr>
          <p:cNvPr id="16" name="Rectangle 15">
            <a:extLst>
              <a:ext uri="{FF2B5EF4-FFF2-40B4-BE49-F238E27FC236}">
                <a16:creationId xmlns:a16="http://schemas.microsoft.com/office/drawing/2014/main" id="{8D7014D0-DE9C-B144-ABD5-923875266BC4}"/>
              </a:ext>
            </a:extLst>
          </p:cNvPr>
          <p:cNvSpPr/>
          <p:nvPr/>
        </p:nvSpPr>
        <p:spPr>
          <a:xfrm>
            <a:off x="4716016" y="2594520"/>
            <a:ext cx="93610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py36</a:t>
            </a:r>
          </a:p>
        </p:txBody>
      </p:sp>
      <p:cxnSp>
        <p:nvCxnSpPr>
          <p:cNvPr id="17" name="Straight Arrow Connector 16">
            <a:extLst>
              <a:ext uri="{FF2B5EF4-FFF2-40B4-BE49-F238E27FC236}">
                <a16:creationId xmlns:a16="http://schemas.microsoft.com/office/drawing/2014/main" id="{1579425A-3886-234A-87A9-24AEAE2F3A6B}"/>
              </a:ext>
            </a:extLst>
          </p:cNvPr>
          <p:cNvCxnSpPr>
            <a:cxnSpLocks/>
            <a:endCxn id="16" idx="0"/>
          </p:cNvCxnSpPr>
          <p:nvPr/>
        </p:nvCxnSpPr>
        <p:spPr>
          <a:xfrm>
            <a:off x="5184068" y="1486952"/>
            <a:ext cx="0" cy="110756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CB9FFDC-282B-B946-A549-D1CE1E7E325A}"/>
              </a:ext>
            </a:extLst>
          </p:cNvPr>
          <p:cNvSpPr/>
          <p:nvPr/>
        </p:nvSpPr>
        <p:spPr>
          <a:xfrm>
            <a:off x="4968044" y="1131154"/>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2</a:t>
            </a:r>
          </a:p>
        </p:txBody>
      </p:sp>
    </p:spTree>
    <p:extLst>
      <p:ext uri="{BB962C8B-B14F-4D97-AF65-F5344CB8AC3E}">
        <p14:creationId xmlns:p14="http://schemas.microsoft.com/office/powerpoint/2010/main" val="77885895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Virtual Environments</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37</a:t>
            </a:fld>
            <a:endParaRPr lang="pt-BR" altLang="x-none" dirty="0"/>
          </a:p>
        </p:txBody>
      </p:sp>
      <p:sp>
        <p:nvSpPr>
          <p:cNvPr id="6" name="Rectangle 5">
            <a:extLst>
              <a:ext uri="{FF2B5EF4-FFF2-40B4-BE49-F238E27FC236}">
                <a16:creationId xmlns:a16="http://schemas.microsoft.com/office/drawing/2014/main" id="{AFEF9D99-1E8E-D948-AB97-9A45C482ED5E}"/>
              </a:ext>
            </a:extLst>
          </p:cNvPr>
          <p:cNvSpPr/>
          <p:nvPr/>
        </p:nvSpPr>
        <p:spPr>
          <a:xfrm>
            <a:off x="251520" y="5178896"/>
            <a:ext cx="1989584"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system</a:t>
            </a:r>
          </a:p>
        </p:txBody>
      </p:sp>
      <p:sp>
        <p:nvSpPr>
          <p:cNvPr id="8" name="Rectangle 7">
            <a:extLst>
              <a:ext uri="{FF2B5EF4-FFF2-40B4-BE49-F238E27FC236}">
                <a16:creationId xmlns:a16="http://schemas.microsoft.com/office/drawing/2014/main" id="{5533EBC9-129E-5841-B704-93969C1AC7E3}"/>
              </a:ext>
            </a:extLst>
          </p:cNvPr>
          <p:cNvSpPr/>
          <p:nvPr/>
        </p:nvSpPr>
        <p:spPr>
          <a:xfrm>
            <a:off x="2483768" y="5175448"/>
            <a:ext cx="6454081"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Roboto Mono" pitchFamily="2" charset="0"/>
                <a:ea typeface="Roboto Mono" pitchFamily="2" charset="0"/>
              </a:rPr>
              <a:t>/</a:t>
            </a:r>
            <a:r>
              <a:rPr lang="en-US" dirty="0" err="1">
                <a:latin typeface="Roboto Mono" pitchFamily="2" charset="0"/>
                <a:ea typeface="Roboto Mono" pitchFamily="2" charset="0"/>
              </a:rPr>
              <a:t>usr</a:t>
            </a:r>
            <a:r>
              <a:rPr lang="en-US" dirty="0">
                <a:latin typeface="Roboto Mono" pitchFamily="2" charset="0"/>
                <a:ea typeface="Roboto Mono" pitchFamily="2" charset="0"/>
              </a:rPr>
              <a:t>/bin/python</a:t>
            </a:r>
          </a:p>
        </p:txBody>
      </p:sp>
      <p:sp>
        <p:nvSpPr>
          <p:cNvPr id="11" name="Rectangle 10">
            <a:extLst>
              <a:ext uri="{FF2B5EF4-FFF2-40B4-BE49-F238E27FC236}">
                <a16:creationId xmlns:a16="http://schemas.microsoft.com/office/drawing/2014/main" id="{6E4F4AAF-58B4-694E-B3AE-E5B380933AF6}"/>
              </a:ext>
            </a:extLst>
          </p:cNvPr>
          <p:cNvSpPr/>
          <p:nvPr/>
        </p:nvSpPr>
        <p:spPr>
          <a:xfrm>
            <a:off x="251520" y="1988840"/>
            <a:ext cx="1989584" cy="295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a:t>
            </a:r>
          </a:p>
        </p:txBody>
      </p:sp>
      <p:sp>
        <p:nvSpPr>
          <p:cNvPr id="14" name="Rectangle 13">
            <a:extLst>
              <a:ext uri="{FF2B5EF4-FFF2-40B4-BE49-F238E27FC236}">
                <a16:creationId xmlns:a16="http://schemas.microsoft.com/office/drawing/2014/main" id="{0B56A815-2907-8B42-9EA2-B4D66025D345}"/>
              </a:ext>
            </a:extLst>
          </p:cNvPr>
          <p:cNvSpPr/>
          <p:nvPr/>
        </p:nvSpPr>
        <p:spPr>
          <a:xfrm>
            <a:off x="6948264" y="4232448"/>
            <a:ext cx="1989585"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user_3</a:t>
            </a:r>
          </a:p>
        </p:txBody>
      </p:sp>
      <p:cxnSp>
        <p:nvCxnSpPr>
          <p:cNvPr id="20" name="Straight Arrow Connector 19">
            <a:extLst>
              <a:ext uri="{FF2B5EF4-FFF2-40B4-BE49-F238E27FC236}">
                <a16:creationId xmlns:a16="http://schemas.microsoft.com/office/drawing/2014/main" id="{3240643E-347E-D341-B20B-CC9D220D54FA}"/>
              </a:ext>
            </a:extLst>
          </p:cNvPr>
          <p:cNvCxnSpPr>
            <a:cxnSpLocks/>
          </p:cNvCxnSpPr>
          <p:nvPr/>
        </p:nvCxnSpPr>
        <p:spPr>
          <a:xfrm>
            <a:off x="3495358" y="1412776"/>
            <a:ext cx="0" cy="369066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010CBF-D2FD-2A47-8A03-4808AF40AC0B}"/>
              </a:ext>
            </a:extLst>
          </p:cNvPr>
          <p:cNvSpPr/>
          <p:nvPr/>
        </p:nvSpPr>
        <p:spPr>
          <a:xfrm>
            <a:off x="4716016" y="4235896"/>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user_2</a:t>
            </a:r>
          </a:p>
        </p:txBody>
      </p:sp>
      <p:sp>
        <p:nvSpPr>
          <p:cNvPr id="36" name="Oval 35">
            <a:extLst>
              <a:ext uri="{FF2B5EF4-FFF2-40B4-BE49-F238E27FC236}">
                <a16:creationId xmlns:a16="http://schemas.microsoft.com/office/drawing/2014/main" id="{129555A4-FD3F-9241-B172-3BB2E9169EA8}"/>
              </a:ext>
            </a:extLst>
          </p:cNvPr>
          <p:cNvSpPr/>
          <p:nvPr/>
        </p:nvSpPr>
        <p:spPr>
          <a:xfrm>
            <a:off x="3275856"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1</a:t>
            </a:r>
          </a:p>
        </p:txBody>
      </p:sp>
      <p:sp>
        <p:nvSpPr>
          <p:cNvPr id="12" name="Rectangle 11">
            <a:extLst>
              <a:ext uri="{FF2B5EF4-FFF2-40B4-BE49-F238E27FC236}">
                <a16:creationId xmlns:a16="http://schemas.microsoft.com/office/drawing/2014/main" id="{1BD77EDA-9F93-8C43-845E-B3C6657BE367}"/>
              </a:ext>
            </a:extLst>
          </p:cNvPr>
          <p:cNvSpPr/>
          <p:nvPr/>
        </p:nvSpPr>
        <p:spPr>
          <a:xfrm>
            <a:off x="2483768" y="4239344"/>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user_1</a:t>
            </a:r>
          </a:p>
        </p:txBody>
      </p:sp>
      <p:sp>
        <p:nvSpPr>
          <p:cNvPr id="15" name="Rectangle 14">
            <a:extLst>
              <a:ext uri="{FF2B5EF4-FFF2-40B4-BE49-F238E27FC236}">
                <a16:creationId xmlns:a16="http://schemas.microsoft.com/office/drawing/2014/main" id="{414420E3-2ED6-DE4A-B84D-903940D9CC30}"/>
              </a:ext>
            </a:extLst>
          </p:cNvPr>
          <p:cNvSpPr/>
          <p:nvPr/>
        </p:nvSpPr>
        <p:spPr>
          <a:xfrm>
            <a:off x="4716016" y="3415208"/>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venv</a:t>
            </a:r>
            <a:endParaRPr lang="en-US" dirty="0"/>
          </a:p>
        </p:txBody>
      </p:sp>
      <p:sp>
        <p:nvSpPr>
          <p:cNvPr id="16" name="Rectangle 15">
            <a:extLst>
              <a:ext uri="{FF2B5EF4-FFF2-40B4-BE49-F238E27FC236}">
                <a16:creationId xmlns:a16="http://schemas.microsoft.com/office/drawing/2014/main" id="{8D7014D0-DE9C-B144-ABD5-923875266BC4}"/>
              </a:ext>
            </a:extLst>
          </p:cNvPr>
          <p:cNvSpPr/>
          <p:nvPr/>
        </p:nvSpPr>
        <p:spPr>
          <a:xfrm>
            <a:off x="4716016" y="2594520"/>
            <a:ext cx="93610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py36</a:t>
            </a:r>
          </a:p>
        </p:txBody>
      </p:sp>
      <p:grpSp>
        <p:nvGrpSpPr>
          <p:cNvPr id="9" name="Group 8">
            <a:extLst>
              <a:ext uri="{FF2B5EF4-FFF2-40B4-BE49-F238E27FC236}">
                <a16:creationId xmlns:a16="http://schemas.microsoft.com/office/drawing/2014/main" id="{35CBB5FE-EAB0-6844-A851-2BFCCB1A3FCC}"/>
              </a:ext>
            </a:extLst>
          </p:cNvPr>
          <p:cNvGrpSpPr/>
          <p:nvPr/>
        </p:nvGrpSpPr>
        <p:grpSpPr>
          <a:xfrm>
            <a:off x="4968044" y="1131154"/>
            <a:ext cx="432048" cy="1463366"/>
            <a:chOff x="4968044" y="1131154"/>
            <a:chExt cx="432048" cy="1463366"/>
          </a:xfrm>
        </p:grpSpPr>
        <p:cxnSp>
          <p:nvCxnSpPr>
            <p:cNvPr id="17" name="Straight Arrow Connector 16">
              <a:extLst>
                <a:ext uri="{FF2B5EF4-FFF2-40B4-BE49-F238E27FC236}">
                  <a16:creationId xmlns:a16="http://schemas.microsoft.com/office/drawing/2014/main" id="{1579425A-3886-234A-87A9-24AEAE2F3A6B}"/>
                </a:ext>
              </a:extLst>
            </p:cNvPr>
            <p:cNvCxnSpPr>
              <a:cxnSpLocks/>
              <a:endCxn id="16" idx="0"/>
            </p:cNvCxnSpPr>
            <p:nvPr/>
          </p:nvCxnSpPr>
          <p:spPr>
            <a:xfrm>
              <a:off x="5184068" y="1486952"/>
              <a:ext cx="0" cy="110756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CB9FFDC-282B-B946-A549-D1CE1E7E325A}"/>
                </a:ext>
              </a:extLst>
            </p:cNvPr>
            <p:cNvSpPr/>
            <p:nvPr/>
          </p:nvSpPr>
          <p:spPr>
            <a:xfrm>
              <a:off x="4968044" y="1131154"/>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2</a:t>
              </a:r>
            </a:p>
          </p:txBody>
        </p:sp>
      </p:grpSp>
      <p:sp>
        <p:nvSpPr>
          <p:cNvPr id="19" name="Rectangle 18">
            <a:extLst>
              <a:ext uri="{FF2B5EF4-FFF2-40B4-BE49-F238E27FC236}">
                <a16:creationId xmlns:a16="http://schemas.microsoft.com/office/drawing/2014/main" id="{5D220A0F-DF0A-AB4F-AF2F-AF440F04E18E}"/>
              </a:ext>
            </a:extLst>
          </p:cNvPr>
          <p:cNvSpPr/>
          <p:nvPr/>
        </p:nvSpPr>
        <p:spPr>
          <a:xfrm>
            <a:off x="5769496" y="2594520"/>
            <a:ext cx="93610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py27</a:t>
            </a:r>
          </a:p>
        </p:txBody>
      </p:sp>
      <p:grpSp>
        <p:nvGrpSpPr>
          <p:cNvPr id="7" name="Group 6">
            <a:extLst>
              <a:ext uri="{FF2B5EF4-FFF2-40B4-BE49-F238E27FC236}">
                <a16:creationId xmlns:a16="http://schemas.microsoft.com/office/drawing/2014/main" id="{6A1513F7-D19F-674A-B963-6BECA4D44DE7}"/>
              </a:ext>
            </a:extLst>
          </p:cNvPr>
          <p:cNvGrpSpPr/>
          <p:nvPr/>
        </p:nvGrpSpPr>
        <p:grpSpPr>
          <a:xfrm>
            <a:off x="6021524" y="1125538"/>
            <a:ext cx="432048" cy="1468982"/>
            <a:chOff x="6012160" y="1125538"/>
            <a:chExt cx="432048" cy="1468982"/>
          </a:xfrm>
        </p:grpSpPr>
        <p:cxnSp>
          <p:nvCxnSpPr>
            <p:cNvPr id="21" name="Straight Arrow Connector 20">
              <a:extLst>
                <a:ext uri="{FF2B5EF4-FFF2-40B4-BE49-F238E27FC236}">
                  <a16:creationId xmlns:a16="http://schemas.microsoft.com/office/drawing/2014/main" id="{8A111F17-8593-634E-B41C-1E3A16C6C419}"/>
                </a:ext>
              </a:extLst>
            </p:cNvPr>
            <p:cNvCxnSpPr>
              <a:cxnSpLocks/>
              <a:endCxn id="19" idx="0"/>
            </p:cNvCxnSpPr>
            <p:nvPr/>
          </p:nvCxnSpPr>
          <p:spPr>
            <a:xfrm>
              <a:off x="6228184" y="1481336"/>
              <a:ext cx="0" cy="111318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18972B9-DDBE-7D40-9802-D28264D99725}"/>
                </a:ext>
              </a:extLst>
            </p:cNvPr>
            <p:cNvSpPr/>
            <p:nvPr/>
          </p:nvSpPr>
          <p:spPr>
            <a:xfrm>
              <a:off x="6012160"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3</a:t>
              </a:r>
            </a:p>
          </p:txBody>
        </p:sp>
      </p:grpSp>
    </p:spTree>
    <p:extLst>
      <p:ext uri="{BB962C8B-B14F-4D97-AF65-F5344CB8AC3E}">
        <p14:creationId xmlns:p14="http://schemas.microsoft.com/office/powerpoint/2010/main" val="24502352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Virtual Environments</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38</a:t>
            </a:fld>
            <a:endParaRPr lang="pt-BR" altLang="x-none" dirty="0"/>
          </a:p>
        </p:txBody>
      </p:sp>
      <p:sp>
        <p:nvSpPr>
          <p:cNvPr id="6" name="Rectangle 5">
            <a:extLst>
              <a:ext uri="{FF2B5EF4-FFF2-40B4-BE49-F238E27FC236}">
                <a16:creationId xmlns:a16="http://schemas.microsoft.com/office/drawing/2014/main" id="{AFEF9D99-1E8E-D948-AB97-9A45C482ED5E}"/>
              </a:ext>
            </a:extLst>
          </p:cNvPr>
          <p:cNvSpPr/>
          <p:nvPr/>
        </p:nvSpPr>
        <p:spPr>
          <a:xfrm>
            <a:off x="251520" y="5178896"/>
            <a:ext cx="1989584"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system</a:t>
            </a:r>
          </a:p>
        </p:txBody>
      </p:sp>
      <p:sp>
        <p:nvSpPr>
          <p:cNvPr id="8" name="Rectangle 7">
            <a:extLst>
              <a:ext uri="{FF2B5EF4-FFF2-40B4-BE49-F238E27FC236}">
                <a16:creationId xmlns:a16="http://schemas.microsoft.com/office/drawing/2014/main" id="{5533EBC9-129E-5841-B704-93969C1AC7E3}"/>
              </a:ext>
            </a:extLst>
          </p:cNvPr>
          <p:cNvSpPr/>
          <p:nvPr/>
        </p:nvSpPr>
        <p:spPr>
          <a:xfrm>
            <a:off x="2483768" y="5175448"/>
            <a:ext cx="6454081"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Roboto Mono" pitchFamily="2" charset="0"/>
                <a:ea typeface="Roboto Mono" pitchFamily="2" charset="0"/>
              </a:rPr>
              <a:t>/</a:t>
            </a:r>
            <a:r>
              <a:rPr lang="en-US" dirty="0" err="1">
                <a:latin typeface="Roboto Mono" pitchFamily="2" charset="0"/>
                <a:ea typeface="Roboto Mono" pitchFamily="2" charset="0"/>
              </a:rPr>
              <a:t>usr</a:t>
            </a:r>
            <a:r>
              <a:rPr lang="en-US" dirty="0">
                <a:latin typeface="Roboto Mono" pitchFamily="2" charset="0"/>
                <a:ea typeface="Roboto Mono" pitchFamily="2" charset="0"/>
              </a:rPr>
              <a:t>/bin/python</a:t>
            </a:r>
          </a:p>
        </p:txBody>
      </p:sp>
      <p:sp>
        <p:nvSpPr>
          <p:cNvPr id="11" name="Rectangle 10">
            <a:extLst>
              <a:ext uri="{FF2B5EF4-FFF2-40B4-BE49-F238E27FC236}">
                <a16:creationId xmlns:a16="http://schemas.microsoft.com/office/drawing/2014/main" id="{6E4F4AAF-58B4-694E-B3AE-E5B380933AF6}"/>
              </a:ext>
            </a:extLst>
          </p:cNvPr>
          <p:cNvSpPr/>
          <p:nvPr/>
        </p:nvSpPr>
        <p:spPr>
          <a:xfrm>
            <a:off x="251520" y="1988840"/>
            <a:ext cx="1989584" cy="295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a:t>
            </a:r>
          </a:p>
        </p:txBody>
      </p:sp>
      <p:sp>
        <p:nvSpPr>
          <p:cNvPr id="14" name="Rectangle 13">
            <a:extLst>
              <a:ext uri="{FF2B5EF4-FFF2-40B4-BE49-F238E27FC236}">
                <a16:creationId xmlns:a16="http://schemas.microsoft.com/office/drawing/2014/main" id="{0B56A815-2907-8B42-9EA2-B4D66025D345}"/>
              </a:ext>
            </a:extLst>
          </p:cNvPr>
          <p:cNvSpPr/>
          <p:nvPr/>
        </p:nvSpPr>
        <p:spPr>
          <a:xfrm>
            <a:off x="6948264" y="4232448"/>
            <a:ext cx="1989585"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user_3</a:t>
            </a:r>
          </a:p>
        </p:txBody>
      </p:sp>
      <p:cxnSp>
        <p:nvCxnSpPr>
          <p:cNvPr id="20" name="Straight Arrow Connector 19">
            <a:extLst>
              <a:ext uri="{FF2B5EF4-FFF2-40B4-BE49-F238E27FC236}">
                <a16:creationId xmlns:a16="http://schemas.microsoft.com/office/drawing/2014/main" id="{3240643E-347E-D341-B20B-CC9D220D54FA}"/>
              </a:ext>
            </a:extLst>
          </p:cNvPr>
          <p:cNvCxnSpPr>
            <a:cxnSpLocks/>
          </p:cNvCxnSpPr>
          <p:nvPr/>
        </p:nvCxnSpPr>
        <p:spPr>
          <a:xfrm>
            <a:off x="3495358" y="1412776"/>
            <a:ext cx="0" cy="369066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010CBF-D2FD-2A47-8A03-4808AF40AC0B}"/>
              </a:ext>
            </a:extLst>
          </p:cNvPr>
          <p:cNvSpPr/>
          <p:nvPr/>
        </p:nvSpPr>
        <p:spPr>
          <a:xfrm>
            <a:off x="4716016" y="4235896"/>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user_2</a:t>
            </a:r>
          </a:p>
        </p:txBody>
      </p:sp>
      <p:sp>
        <p:nvSpPr>
          <p:cNvPr id="36" name="Oval 35">
            <a:extLst>
              <a:ext uri="{FF2B5EF4-FFF2-40B4-BE49-F238E27FC236}">
                <a16:creationId xmlns:a16="http://schemas.microsoft.com/office/drawing/2014/main" id="{129555A4-FD3F-9241-B172-3BB2E9169EA8}"/>
              </a:ext>
            </a:extLst>
          </p:cNvPr>
          <p:cNvSpPr/>
          <p:nvPr/>
        </p:nvSpPr>
        <p:spPr>
          <a:xfrm>
            <a:off x="3275856"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1</a:t>
            </a:r>
          </a:p>
        </p:txBody>
      </p:sp>
      <p:sp>
        <p:nvSpPr>
          <p:cNvPr id="12" name="Rectangle 11">
            <a:extLst>
              <a:ext uri="{FF2B5EF4-FFF2-40B4-BE49-F238E27FC236}">
                <a16:creationId xmlns:a16="http://schemas.microsoft.com/office/drawing/2014/main" id="{1BD77EDA-9F93-8C43-845E-B3C6657BE367}"/>
              </a:ext>
            </a:extLst>
          </p:cNvPr>
          <p:cNvSpPr/>
          <p:nvPr/>
        </p:nvSpPr>
        <p:spPr>
          <a:xfrm>
            <a:off x="2483768" y="4239344"/>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user_1</a:t>
            </a:r>
          </a:p>
        </p:txBody>
      </p:sp>
      <p:sp>
        <p:nvSpPr>
          <p:cNvPr id="15" name="Rectangle 14">
            <a:extLst>
              <a:ext uri="{FF2B5EF4-FFF2-40B4-BE49-F238E27FC236}">
                <a16:creationId xmlns:a16="http://schemas.microsoft.com/office/drawing/2014/main" id="{414420E3-2ED6-DE4A-B84D-903940D9CC30}"/>
              </a:ext>
            </a:extLst>
          </p:cNvPr>
          <p:cNvSpPr/>
          <p:nvPr/>
        </p:nvSpPr>
        <p:spPr>
          <a:xfrm>
            <a:off x="4716016" y="3415208"/>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venv</a:t>
            </a:r>
            <a:endParaRPr lang="en-US" dirty="0"/>
          </a:p>
        </p:txBody>
      </p:sp>
      <p:sp>
        <p:nvSpPr>
          <p:cNvPr id="16" name="Rectangle 15">
            <a:extLst>
              <a:ext uri="{FF2B5EF4-FFF2-40B4-BE49-F238E27FC236}">
                <a16:creationId xmlns:a16="http://schemas.microsoft.com/office/drawing/2014/main" id="{8D7014D0-DE9C-B144-ABD5-923875266BC4}"/>
              </a:ext>
            </a:extLst>
          </p:cNvPr>
          <p:cNvSpPr/>
          <p:nvPr/>
        </p:nvSpPr>
        <p:spPr>
          <a:xfrm>
            <a:off x="4716016" y="2594520"/>
            <a:ext cx="93610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py36</a:t>
            </a:r>
          </a:p>
        </p:txBody>
      </p:sp>
      <p:grpSp>
        <p:nvGrpSpPr>
          <p:cNvPr id="9" name="Group 8">
            <a:extLst>
              <a:ext uri="{FF2B5EF4-FFF2-40B4-BE49-F238E27FC236}">
                <a16:creationId xmlns:a16="http://schemas.microsoft.com/office/drawing/2014/main" id="{35CBB5FE-EAB0-6844-A851-2BFCCB1A3FCC}"/>
              </a:ext>
            </a:extLst>
          </p:cNvPr>
          <p:cNvGrpSpPr/>
          <p:nvPr/>
        </p:nvGrpSpPr>
        <p:grpSpPr>
          <a:xfrm>
            <a:off x="4968044" y="1131154"/>
            <a:ext cx="432048" cy="1463366"/>
            <a:chOff x="4968044" y="1131154"/>
            <a:chExt cx="432048" cy="1463366"/>
          </a:xfrm>
        </p:grpSpPr>
        <p:cxnSp>
          <p:nvCxnSpPr>
            <p:cNvPr id="17" name="Straight Arrow Connector 16">
              <a:extLst>
                <a:ext uri="{FF2B5EF4-FFF2-40B4-BE49-F238E27FC236}">
                  <a16:creationId xmlns:a16="http://schemas.microsoft.com/office/drawing/2014/main" id="{1579425A-3886-234A-87A9-24AEAE2F3A6B}"/>
                </a:ext>
              </a:extLst>
            </p:cNvPr>
            <p:cNvCxnSpPr>
              <a:cxnSpLocks/>
              <a:endCxn id="16" idx="0"/>
            </p:cNvCxnSpPr>
            <p:nvPr/>
          </p:nvCxnSpPr>
          <p:spPr>
            <a:xfrm>
              <a:off x="5184068" y="1486952"/>
              <a:ext cx="0" cy="110756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CB9FFDC-282B-B946-A549-D1CE1E7E325A}"/>
                </a:ext>
              </a:extLst>
            </p:cNvPr>
            <p:cNvSpPr/>
            <p:nvPr/>
          </p:nvSpPr>
          <p:spPr>
            <a:xfrm>
              <a:off x="4968044" y="1131154"/>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2</a:t>
              </a:r>
            </a:p>
          </p:txBody>
        </p:sp>
      </p:grpSp>
      <p:sp>
        <p:nvSpPr>
          <p:cNvPr id="19" name="Rectangle 18">
            <a:extLst>
              <a:ext uri="{FF2B5EF4-FFF2-40B4-BE49-F238E27FC236}">
                <a16:creationId xmlns:a16="http://schemas.microsoft.com/office/drawing/2014/main" id="{5D220A0F-DF0A-AB4F-AF2F-AF440F04E18E}"/>
              </a:ext>
            </a:extLst>
          </p:cNvPr>
          <p:cNvSpPr/>
          <p:nvPr/>
        </p:nvSpPr>
        <p:spPr>
          <a:xfrm>
            <a:off x="5769496" y="2594520"/>
            <a:ext cx="93610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py27</a:t>
            </a:r>
          </a:p>
        </p:txBody>
      </p:sp>
      <p:grpSp>
        <p:nvGrpSpPr>
          <p:cNvPr id="7" name="Group 6">
            <a:extLst>
              <a:ext uri="{FF2B5EF4-FFF2-40B4-BE49-F238E27FC236}">
                <a16:creationId xmlns:a16="http://schemas.microsoft.com/office/drawing/2014/main" id="{6A1513F7-D19F-674A-B963-6BECA4D44DE7}"/>
              </a:ext>
            </a:extLst>
          </p:cNvPr>
          <p:cNvGrpSpPr/>
          <p:nvPr/>
        </p:nvGrpSpPr>
        <p:grpSpPr>
          <a:xfrm>
            <a:off x="6021524" y="1125538"/>
            <a:ext cx="432048" cy="1468982"/>
            <a:chOff x="6012160" y="1125538"/>
            <a:chExt cx="432048" cy="1468982"/>
          </a:xfrm>
        </p:grpSpPr>
        <p:cxnSp>
          <p:nvCxnSpPr>
            <p:cNvPr id="21" name="Straight Arrow Connector 20">
              <a:extLst>
                <a:ext uri="{FF2B5EF4-FFF2-40B4-BE49-F238E27FC236}">
                  <a16:creationId xmlns:a16="http://schemas.microsoft.com/office/drawing/2014/main" id="{8A111F17-8593-634E-B41C-1E3A16C6C419}"/>
                </a:ext>
              </a:extLst>
            </p:cNvPr>
            <p:cNvCxnSpPr>
              <a:cxnSpLocks/>
              <a:endCxn id="19" idx="0"/>
            </p:cNvCxnSpPr>
            <p:nvPr/>
          </p:nvCxnSpPr>
          <p:spPr>
            <a:xfrm>
              <a:off x="6228184" y="1481336"/>
              <a:ext cx="0" cy="111318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18972B9-DDBE-7D40-9802-D28264D99725}"/>
                </a:ext>
              </a:extLst>
            </p:cNvPr>
            <p:cNvSpPr/>
            <p:nvPr/>
          </p:nvSpPr>
          <p:spPr>
            <a:xfrm>
              <a:off x="6012160"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3</a:t>
              </a:r>
            </a:p>
          </p:txBody>
        </p:sp>
      </p:grpSp>
      <p:cxnSp>
        <p:nvCxnSpPr>
          <p:cNvPr id="25" name="Straight Connector 24">
            <a:extLst>
              <a:ext uri="{FF2B5EF4-FFF2-40B4-BE49-F238E27FC236}">
                <a16:creationId xmlns:a16="http://schemas.microsoft.com/office/drawing/2014/main" id="{7E349261-2BEC-2544-8919-A5AA4C5774F3}"/>
              </a:ext>
            </a:extLst>
          </p:cNvPr>
          <p:cNvCxnSpPr>
            <a:cxnSpLocks/>
          </p:cNvCxnSpPr>
          <p:nvPr/>
        </p:nvCxnSpPr>
        <p:spPr>
          <a:xfrm>
            <a:off x="4572000" y="5021088"/>
            <a:ext cx="2232248" cy="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4655419-339D-0046-981B-8F82A18E6CA6}"/>
              </a:ext>
            </a:extLst>
          </p:cNvPr>
          <p:cNvCxnSpPr>
            <a:cxnSpLocks/>
          </p:cNvCxnSpPr>
          <p:nvPr/>
        </p:nvCxnSpPr>
        <p:spPr>
          <a:xfrm flipV="1">
            <a:off x="6804248" y="2060848"/>
            <a:ext cx="0" cy="296024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85FB52-548D-054F-8F93-1E5EF8AED0A0}"/>
              </a:ext>
            </a:extLst>
          </p:cNvPr>
          <p:cNvCxnSpPr>
            <a:cxnSpLocks/>
          </p:cNvCxnSpPr>
          <p:nvPr/>
        </p:nvCxnSpPr>
        <p:spPr>
          <a:xfrm flipV="1">
            <a:off x="4572000" y="1988840"/>
            <a:ext cx="0" cy="303224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77576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39</a:t>
            </a:fld>
            <a:endParaRPr lang="pt-BR" altLang="x-none" dirty="0"/>
          </a:p>
        </p:txBody>
      </p:sp>
      <p:pic>
        <p:nvPicPr>
          <p:cNvPr id="12" name="Picture 11">
            <a:extLst>
              <a:ext uri="{FF2B5EF4-FFF2-40B4-BE49-F238E27FC236}">
                <a16:creationId xmlns:a16="http://schemas.microsoft.com/office/drawing/2014/main" id="{95DA3635-ADB5-BE48-9550-7554D75CBC59}"/>
              </a:ext>
            </a:extLst>
          </p:cNvPr>
          <p:cNvPicPr>
            <a:picLocks noChangeAspect="1"/>
          </p:cNvPicPr>
          <p:nvPr/>
        </p:nvPicPr>
        <p:blipFill>
          <a:blip r:embed="rId3"/>
          <a:stretch>
            <a:fillRect/>
          </a:stretch>
        </p:blipFill>
        <p:spPr>
          <a:xfrm>
            <a:off x="251520" y="2406185"/>
            <a:ext cx="3001516" cy="1500758"/>
          </a:xfrm>
          <a:prstGeom prst="rect">
            <a:avLst/>
          </a:prstGeom>
        </p:spPr>
      </p:pic>
    </p:spTree>
    <p:extLst>
      <p:ext uri="{BB962C8B-B14F-4D97-AF65-F5344CB8AC3E}">
        <p14:creationId xmlns:p14="http://schemas.microsoft.com/office/powerpoint/2010/main" val="25657559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a:latin typeface="Calibri" charset="0"/>
                <a:ea typeface="Courier New" charset="0"/>
                <a:cs typeface="Courier New" charset="0"/>
              </a:rPr>
              <a:t>modules</a:t>
            </a:r>
          </a:p>
        </p:txBody>
      </p:sp>
      <p:sp>
        <p:nvSpPr>
          <p:cNvPr id="7" name="Rounded Rectangle 6">
            <a:extLst>
              <a:ext uri="{FF2B5EF4-FFF2-40B4-BE49-F238E27FC236}">
                <a16:creationId xmlns:a16="http://schemas.microsoft.com/office/drawing/2014/main" id="{F5411009-7777-2941-9089-D24F54F7C456}"/>
              </a:ext>
            </a:extLst>
          </p:cNvPr>
          <p:cNvSpPr/>
          <p:nvPr/>
        </p:nvSpPr>
        <p:spPr>
          <a:xfrm>
            <a:off x="449530" y="1412776"/>
            <a:ext cx="8336632" cy="3449360"/>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 </a:t>
            </a:r>
          </a:p>
          <a:p>
            <a:endParaRPr lang="en-US" dirty="0">
              <a:solidFill>
                <a:schemeClr val="accent3">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p:txBody>
      </p:sp>
    </p:spTree>
    <p:extLst>
      <p:ext uri="{BB962C8B-B14F-4D97-AF65-F5344CB8AC3E}">
        <p14:creationId xmlns:p14="http://schemas.microsoft.com/office/powerpoint/2010/main" val="148935385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40</a:t>
            </a:fld>
            <a:endParaRPr lang="pt-BR" altLang="x-none" dirty="0"/>
          </a:p>
        </p:txBody>
      </p:sp>
      <p:grpSp>
        <p:nvGrpSpPr>
          <p:cNvPr id="7" name="Group 6">
            <a:extLst>
              <a:ext uri="{FF2B5EF4-FFF2-40B4-BE49-F238E27FC236}">
                <a16:creationId xmlns:a16="http://schemas.microsoft.com/office/drawing/2014/main" id="{26EFFD46-61FD-CA4B-AEE7-92AE01D288C3}"/>
              </a:ext>
            </a:extLst>
          </p:cNvPr>
          <p:cNvGrpSpPr/>
          <p:nvPr/>
        </p:nvGrpSpPr>
        <p:grpSpPr>
          <a:xfrm>
            <a:off x="3418519" y="2785781"/>
            <a:ext cx="2689096" cy="1372508"/>
            <a:chOff x="3349815" y="2785781"/>
            <a:chExt cx="2689096" cy="1372508"/>
          </a:xfrm>
        </p:grpSpPr>
        <p:pic>
          <p:nvPicPr>
            <p:cNvPr id="10" name="Picture 9">
              <a:extLst>
                <a:ext uri="{FF2B5EF4-FFF2-40B4-BE49-F238E27FC236}">
                  <a16:creationId xmlns:a16="http://schemas.microsoft.com/office/drawing/2014/main" id="{7E9A457E-2F69-0D44-B04B-9A72AC7A4940}"/>
                </a:ext>
              </a:extLst>
            </p:cNvPr>
            <p:cNvPicPr>
              <a:picLocks noChangeAspect="1"/>
            </p:cNvPicPr>
            <p:nvPr/>
          </p:nvPicPr>
          <p:blipFill>
            <a:blip r:embed="rId3"/>
            <a:stretch>
              <a:fillRect/>
            </a:stretch>
          </p:blipFill>
          <p:spPr>
            <a:xfrm>
              <a:off x="3349815" y="3078169"/>
              <a:ext cx="2689096" cy="1080120"/>
            </a:xfrm>
            <a:prstGeom prst="rect">
              <a:avLst/>
            </a:prstGeom>
          </p:spPr>
        </p:pic>
        <p:sp>
          <p:nvSpPr>
            <p:cNvPr id="11" name="TextBox 10">
              <a:extLst>
                <a:ext uri="{FF2B5EF4-FFF2-40B4-BE49-F238E27FC236}">
                  <a16:creationId xmlns:a16="http://schemas.microsoft.com/office/drawing/2014/main" id="{7F529A6D-9AA7-9B4D-AB7A-3E9E0D313C52}"/>
                </a:ext>
              </a:extLst>
            </p:cNvPr>
            <p:cNvSpPr txBox="1"/>
            <p:nvPr/>
          </p:nvSpPr>
          <p:spPr>
            <a:xfrm>
              <a:off x="4169219" y="2785781"/>
              <a:ext cx="1050288" cy="584775"/>
            </a:xfrm>
            <a:prstGeom prst="rect">
              <a:avLst/>
            </a:prstGeom>
            <a:noFill/>
          </p:spPr>
          <p:txBody>
            <a:bodyPr wrap="none" rtlCol="0">
              <a:spAutoFit/>
            </a:bodyPr>
            <a:lstStyle/>
            <a:p>
              <a:r>
                <a:rPr lang="en-US" sz="3200" dirty="0">
                  <a:latin typeface="Helvetica" pitchFamily="2" charset="0"/>
                </a:rPr>
                <a:t>MINI</a:t>
              </a:r>
            </a:p>
          </p:txBody>
        </p:sp>
      </p:grpSp>
      <p:pic>
        <p:nvPicPr>
          <p:cNvPr id="12" name="Picture 11">
            <a:extLst>
              <a:ext uri="{FF2B5EF4-FFF2-40B4-BE49-F238E27FC236}">
                <a16:creationId xmlns:a16="http://schemas.microsoft.com/office/drawing/2014/main" id="{95DA3635-ADB5-BE48-9550-7554D75CBC59}"/>
              </a:ext>
            </a:extLst>
          </p:cNvPr>
          <p:cNvPicPr>
            <a:picLocks noChangeAspect="1"/>
          </p:cNvPicPr>
          <p:nvPr/>
        </p:nvPicPr>
        <p:blipFill>
          <a:blip r:embed="rId4"/>
          <a:stretch>
            <a:fillRect/>
          </a:stretch>
        </p:blipFill>
        <p:spPr>
          <a:xfrm>
            <a:off x="251520" y="2406185"/>
            <a:ext cx="3001516" cy="1500758"/>
          </a:xfrm>
          <a:prstGeom prst="rect">
            <a:avLst/>
          </a:prstGeom>
        </p:spPr>
      </p:pic>
    </p:spTree>
    <p:extLst>
      <p:ext uri="{BB962C8B-B14F-4D97-AF65-F5344CB8AC3E}">
        <p14:creationId xmlns:p14="http://schemas.microsoft.com/office/powerpoint/2010/main" val="91866059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41</a:t>
            </a:fld>
            <a:endParaRPr lang="pt-BR" altLang="x-none" dirty="0"/>
          </a:p>
        </p:txBody>
      </p:sp>
      <p:pic>
        <p:nvPicPr>
          <p:cNvPr id="8" name="Picture 7">
            <a:extLst>
              <a:ext uri="{FF2B5EF4-FFF2-40B4-BE49-F238E27FC236}">
                <a16:creationId xmlns:a16="http://schemas.microsoft.com/office/drawing/2014/main" id="{A0067AD5-2643-6548-922B-A6F6C4C1086D}"/>
              </a:ext>
            </a:extLst>
          </p:cNvPr>
          <p:cNvPicPr>
            <a:picLocks noChangeAspect="1"/>
          </p:cNvPicPr>
          <p:nvPr/>
        </p:nvPicPr>
        <p:blipFill>
          <a:blip r:embed="rId3"/>
          <a:stretch>
            <a:fillRect/>
          </a:stretch>
        </p:blipFill>
        <p:spPr>
          <a:xfrm>
            <a:off x="6321950" y="3016830"/>
            <a:ext cx="2689096" cy="1080120"/>
          </a:xfrm>
          <a:prstGeom prst="rect">
            <a:avLst/>
          </a:prstGeom>
        </p:spPr>
      </p:pic>
      <p:grpSp>
        <p:nvGrpSpPr>
          <p:cNvPr id="7" name="Group 6">
            <a:extLst>
              <a:ext uri="{FF2B5EF4-FFF2-40B4-BE49-F238E27FC236}">
                <a16:creationId xmlns:a16="http://schemas.microsoft.com/office/drawing/2014/main" id="{26EFFD46-61FD-CA4B-AEE7-92AE01D288C3}"/>
              </a:ext>
            </a:extLst>
          </p:cNvPr>
          <p:cNvGrpSpPr/>
          <p:nvPr/>
        </p:nvGrpSpPr>
        <p:grpSpPr>
          <a:xfrm>
            <a:off x="3418519" y="2785781"/>
            <a:ext cx="2689096" cy="1372508"/>
            <a:chOff x="3349815" y="2785781"/>
            <a:chExt cx="2689096" cy="1372508"/>
          </a:xfrm>
        </p:grpSpPr>
        <p:pic>
          <p:nvPicPr>
            <p:cNvPr id="10" name="Picture 9">
              <a:extLst>
                <a:ext uri="{FF2B5EF4-FFF2-40B4-BE49-F238E27FC236}">
                  <a16:creationId xmlns:a16="http://schemas.microsoft.com/office/drawing/2014/main" id="{7E9A457E-2F69-0D44-B04B-9A72AC7A4940}"/>
                </a:ext>
              </a:extLst>
            </p:cNvPr>
            <p:cNvPicPr>
              <a:picLocks noChangeAspect="1"/>
            </p:cNvPicPr>
            <p:nvPr/>
          </p:nvPicPr>
          <p:blipFill>
            <a:blip r:embed="rId3"/>
            <a:stretch>
              <a:fillRect/>
            </a:stretch>
          </p:blipFill>
          <p:spPr>
            <a:xfrm>
              <a:off x="3349815" y="3078169"/>
              <a:ext cx="2689096" cy="1080120"/>
            </a:xfrm>
            <a:prstGeom prst="rect">
              <a:avLst/>
            </a:prstGeom>
          </p:spPr>
        </p:pic>
        <p:sp>
          <p:nvSpPr>
            <p:cNvPr id="11" name="TextBox 10">
              <a:extLst>
                <a:ext uri="{FF2B5EF4-FFF2-40B4-BE49-F238E27FC236}">
                  <a16:creationId xmlns:a16="http://schemas.microsoft.com/office/drawing/2014/main" id="{7F529A6D-9AA7-9B4D-AB7A-3E9E0D313C52}"/>
                </a:ext>
              </a:extLst>
            </p:cNvPr>
            <p:cNvSpPr txBox="1"/>
            <p:nvPr/>
          </p:nvSpPr>
          <p:spPr>
            <a:xfrm>
              <a:off x="4169219" y="2785781"/>
              <a:ext cx="1050288" cy="584775"/>
            </a:xfrm>
            <a:prstGeom prst="rect">
              <a:avLst/>
            </a:prstGeom>
            <a:noFill/>
          </p:spPr>
          <p:txBody>
            <a:bodyPr wrap="none" rtlCol="0">
              <a:spAutoFit/>
            </a:bodyPr>
            <a:lstStyle/>
            <a:p>
              <a:r>
                <a:rPr lang="en-US" sz="3200" dirty="0">
                  <a:latin typeface="Helvetica" pitchFamily="2" charset="0"/>
                </a:rPr>
                <a:t>MINI</a:t>
              </a:r>
            </a:p>
          </p:txBody>
        </p:sp>
      </p:grpSp>
      <p:pic>
        <p:nvPicPr>
          <p:cNvPr id="12" name="Picture 11">
            <a:extLst>
              <a:ext uri="{FF2B5EF4-FFF2-40B4-BE49-F238E27FC236}">
                <a16:creationId xmlns:a16="http://schemas.microsoft.com/office/drawing/2014/main" id="{95DA3635-ADB5-BE48-9550-7554D75CBC59}"/>
              </a:ext>
            </a:extLst>
          </p:cNvPr>
          <p:cNvPicPr>
            <a:picLocks noChangeAspect="1"/>
          </p:cNvPicPr>
          <p:nvPr/>
        </p:nvPicPr>
        <p:blipFill>
          <a:blip r:embed="rId4"/>
          <a:stretch>
            <a:fillRect/>
          </a:stretch>
        </p:blipFill>
        <p:spPr>
          <a:xfrm>
            <a:off x="251520" y="2406185"/>
            <a:ext cx="3001516" cy="1500758"/>
          </a:xfrm>
          <a:prstGeom prst="rect">
            <a:avLst/>
          </a:prstGeom>
        </p:spPr>
      </p:pic>
    </p:spTree>
    <p:extLst>
      <p:ext uri="{BB962C8B-B14F-4D97-AF65-F5344CB8AC3E}">
        <p14:creationId xmlns:p14="http://schemas.microsoft.com/office/powerpoint/2010/main" val="286766698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13" name="Oval 12">
            <a:extLst>
              <a:ext uri="{FF2B5EF4-FFF2-40B4-BE49-F238E27FC236}">
                <a16:creationId xmlns:a16="http://schemas.microsoft.com/office/drawing/2014/main" id="{73FF3F10-CEED-6048-9B6C-F77E412A5BC0}"/>
              </a:ext>
            </a:extLst>
          </p:cNvPr>
          <p:cNvSpPr/>
          <p:nvPr/>
        </p:nvSpPr>
        <p:spPr>
          <a:xfrm>
            <a:off x="6300487" y="2523818"/>
            <a:ext cx="2732023" cy="2675116"/>
          </a:xfrm>
          <a:prstGeom prst="ellipse">
            <a:avLst/>
          </a:prstGeom>
          <a:solidFill>
            <a:schemeClr val="accent3">
              <a:alpha val="1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42</a:t>
            </a:fld>
            <a:endParaRPr lang="pt-BR" altLang="x-none" dirty="0"/>
          </a:p>
        </p:txBody>
      </p:sp>
      <p:grpSp>
        <p:nvGrpSpPr>
          <p:cNvPr id="6" name="Group 5">
            <a:extLst>
              <a:ext uri="{FF2B5EF4-FFF2-40B4-BE49-F238E27FC236}">
                <a16:creationId xmlns:a16="http://schemas.microsoft.com/office/drawing/2014/main" id="{39F9DB47-70F5-FF4B-89A1-4862235641A8}"/>
              </a:ext>
            </a:extLst>
          </p:cNvPr>
          <p:cNvGrpSpPr/>
          <p:nvPr/>
        </p:nvGrpSpPr>
        <p:grpSpPr>
          <a:xfrm>
            <a:off x="6321950" y="3016830"/>
            <a:ext cx="2689096" cy="1689093"/>
            <a:chOff x="6278696" y="3015022"/>
            <a:chExt cx="2689096" cy="1689093"/>
          </a:xfrm>
        </p:grpSpPr>
        <p:pic>
          <p:nvPicPr>
            <p:cNvPr id="8" name="Picture 7">
              <a:extLst>
                <a:ext uri="{FF2B5EF4-FFF2-40B4-BE49-F238E27FC236}">
                  <a16:creationId xmlns:a16="http://schemas.microsoft.com/office/drawing/2014/main" id="{A0067AD5-2643-6548-922B-A6F6C4C1086D}"/>
                </a:ext>
              </a:extLst>
            </p:cNvPr>
            <p:cNvPicPr>
              <a:picLocks noChangeAspect="1"/>
            </p:cNvPicPr>
            <p:nvPr/>
          </p:nvPicPr>
          <p:blipFill>
            <a:blip r:embed="rId3"/>
            <a:stretch>
              <a:fillRect/>
            </a:stretch>
          </p:blipFill>
          <p:spPr>
            <a:xfrm>
              <a:off x="6278696" y="3015022"/>
              <a:ext cx="2689096" cy="1080120"/>
            </a:xfrm>
            <a:prstGeom prst="rect">
              <a:avLst/>
            </a:prstGeom>
          </p:spPr>
        </p:pic>
        <p:sp>
          <p:nvSpPr>
            <p:cNvPr id="16" name="TextBox 15">
              <a:extLst>
                <a:ext uri="{FF2B5EF4-FFF2-40B4-BE49-F238E27FC236}">
                  <a16:creationId xmlns:a16="http://schemas.microsoft.com/office/drawing/2014/main" id="{7D2B0E51-5DAB-FD4C-A039-D88FD24A60B1}"/>
                </a:ext>
              </a:extLst>
            </p:cNvPr>
            <p:cNvSpPr txBox="1"/>
            <p:nvPr/>
          </p:nvSpPr>
          <p:spPr>
            <a:xfrm>
              <a:off x="6378610" y="3780785"/>
              <a:ext cx="2502542" cy="923330"/>
            </a:xfrm>
            <a:prstGeom prst="rect">
              <a:avLst/>
            </a:prstGeom>
            <a:noFill/>
          </p:spPr>
          <p:txBody>
            <a:bodyPr wrap="square" rtlCol="0">
              <a:spAutoFit/>
            </a:bodyPr>
            <a:lstStyle/>
            <a:p>
              <a:pPr algn="ctr"/>
              <a:r>
                <a:rPr lang="en-US" dirty="0"/>
                <a:t>Command line virtual environment </a:t>
              </a:r>
              <a:r>
                <a:rPr lang="en-US" b="1" dirty="0"/>
                <a:t>and</a:t>
              </a:r>
              <a:r>
                <a:rPr lang="en-US" dirty="0"/>
                <a:t> package manager</a:t>
              </a:r>
            </a:p>
          </p:txBody>
        </p:sp>
      </p:grpSp>
      <p:grpSp>
        <p:nvGrpSpPr>
          <p:cNvPr id="7" name="Group 6">
            <a:extLst>
              <a:ext uri="{FF2B5EF4-FFF2-40B4-BE49-F238E27FC236}">
                <a16:creationId xmlns:a16="http://schemas.microsoft.com/office/drawing/2014/main" id="{26EFFD46-61FD-CA4B-AEE7-92AE01D288C3}"/>
              </a:ext>
            </a:extLst>
          </p:cNvPr>
          <p:cNvGrpSpPr/>
          <p:nvPr/>
        </p:nvGrpSpPr>
        <p:grpSpPr>
          <a:xfrm>
            <a:off x="3418519" y="2785781"/>
            <a:ext cx="2689096" cy="1372508"/>
            <a:chOff x="3349815" y="2785781"/>
            <a:chExt cx="2689096" cy="1372508"/>
          </a:xfrm>
        </p:grpSpPr>
        <p:pic>
          <p:nvPicPr>
            <p:cNvPr id="10" name="Picture 9">
              <a:extLst>
                <a:ext uri="{FF2B5EF4-FFF2-40B4-BE49-F238E27FC236}">
                  <a16:creationId xmlns:a16="http://schemas.microsoft.com/office/drawing/2014/main" id="{7E9A457E-2F69-0D44-B04B-9A72AC7A4940}"/>
                </a:ext>
              </a:extLst>
            </p:cNvPr>
            <p:cNvPicPr>
              <a:picLocks noChangeAspect="1"/>
            </p:cNvPicPr>
            <p:nvPr/>
          </p:nvPicPr>
          <p:blipFill>
            <a:blip r:embed="rId3"/>
            <a:stretch>
              <a:fillRect/>
            </a:stretch>
          </p:blipFill>
          <p:spPr>
            <a:xfrm>
              <a:off x="3349815" y="3078169"/>
              <a:ext cx="2689096" cy="1080120"/>
            </a:xfrm>
            <a:prstGeom prst="rect">
              <a:avLst/>
            </a:prstGeom>
          </p:spPr>
        </p:pic>
        <p:sp>
          <p:nvSpPr>
            <p:cNvPr id="11" name="TextBox 10">
              <a:extLst>
                <a:ext uri="{FF2B5EF4-FFF2-40B4-BE49-F238E27FC236}">
                  <a16:creationId xmlns:a16="http://schemas.microsoft.com/office/drawing/2014/main" id="{7F529A6D-9AA7-9B4D-AB7A-3E9E0D313C52}"/>
                </a:ext>
              </a:extLst>
            </p:cNvPr>
            <p:cNvSpPr txBox="1"/>
            <p:nvPr/>
          </p:nvSpPr>
          <p:spPr>
            <a:xfrm>
              <a:off x="4169219" y="2785781"/>
              <a:ext cx="1050288" cy="584775"/>
            </a:xfrm>
            <a:prstGeom prst="rect">
              <a:avLst/>
            </a:prstGeom>
            <a:noFill/>
          </p:spPr>
          <p:txBody>
            <a:bodyPr wrap="none" rtlCol="0">
              <a:spAutoFit/>
            </a:bodyPr>
            <a:lstStyle/>
            <a:p>
              <a:r>
                <a:rPr lang="en-US" sz="3200" dirty="0">
                  <a:latin typeface="Helvetica" pitchFamily="2" charset="0"/>
                </a:rPr>
                <a:t>MINI</a:t>
              </a:r>
            </a:p>
          </p:txBody>
        </p:sp>
      </p:grpSp>
      <p:pic>
        <p:nvPicPr>
          <p:cNvPr id="12" name="Picture 11">
            <a:extLst>
              <a:ext uri="{FF2B5EF4-FFF2-40B4-BE49-F238E27FC236}">
                <a16:creationId xmlns:a16="http://schemas.microsoft.com/office/drawing/2014/main" id="{95DA3635-ADB5-BE48-9550-7554D75CBC59}"/>
              </a:ext>
            </a:extLst>
          </p:cNvPr>
          <p:cNvPicPr>
            <a:picLocks noChangeAspect="1"/>
          </p:cNvPicPr>
          <p:nvPr/>
        </p:nvPicPr>
        <p:blipFill>
          <a:blip r:embed="rId4"/>
          <a:stretch>
            <a:fillRect/>
          </a:stretch>
        </p:blipFill>
        <p:spPr>
          <a:xfrm>
            <a:off x="251520" y="2406185"/>
            <a:ext cx="3001516" cy="1500758"/>
          </a:xfrm>
          <a:prstGeom prst="rect">
            <a:avLst/>
          </a:prstGeom>
        </p:spPr>
      </p:pic>
    </p:spTree>
    <p:extLst>
      <p:ext uri="{BB962C8B-B14F-4D97-AF65-F5344CB8AC3E}">
        <p14:creationId xmlns:p14="http://schemas.microsoft.com/office/powerpoint/2010/main" val="203499450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14" name="Oval 13">
            <a:extLst>
              <a:ext uri="{FF2B5EF4-FFF2-40B4-BE49-F238E27FC236}">
                <a16:creationId xmlns:a16="http://schemas.microsoft.com/office/drawing/2014/main" id="{90CA4E45-9B4F-C84A-B7EE-DA04505C5061}"/>
              </a:ext>
            </a:extLst>
          </p:cNvPr>
          <p:cNvSpPr/>
          <p:nvPr/>
        </p:nvSpPr>
        <p:spPr>
          <a:xfrm>
            <a:off x="3372435" y="1916832"/>
            <a:ext cx="5651125" cy="3888432"/>
          </a:xfrm>
          <a:prstGeom prst="ellipse">
            <a:avLst/>
          </a:prstGeom>
          <a:solidFill>
            <a:schemeClr val="accent3">
              <a:alpha val="1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3FF3F10-CEED-6048-9B6C-F77E412A5BC0}"/>
              </a:ext>
            </a:extLst>
          </p:cNvPr>
          <p:cNvSpPr/>
          <p:nvPr/>
        </p:nvSpPr>
        <p:spPr>
          <a:xfrm>
            <a:off x="6300487" y="2523818"/>
            <a:ext cx="2732023" cy="2675116"/>
          </a:xfrm>
          <a:prstGeom prst="ellipse">
            <a:avLst/>
          </a:prstGeom>
          <a:solidFill>
            <a:schemeClr val="accent3">
              <a:alpha val="1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43</a:t>
            </a:fld>
            <a:endParaRPr lang="pt-BR" altLang="x-none" dirty="0"/>
          </a:p>
        </p:txBody>
      </p:sp>
      <p:grpSp>
        <p:nvGrpSpPr>
          <p:cNvPr id="6" name="Group 5">
            <a:extLst>
              <a:ext uri="{FF2B5EF4-FFF2-40B4-BE49-F238E27FC236}">
                <a16:creationId xmlns:a16="http://schemas.microsoft.com/office/drawing/2014/main" id="{39F9DB47-70F5-FF4B-89A1-4862235641A8}"/>
              </a:ext>
            </a:extLst>
          </p:cNvPr>
          <p:cNvGrpSpPr/>
          <p:nvPr/>
        </p:nvGrpSpPr>
        <p:grpSpPr>
          <a:xfrm>
            <a:off x="6321950" y="3016830"/>
            <a:ext cx="2689096" cy="1689093"/>
            <a:chOff x="6278696" y="3015022"/>
            <a:chExt cx="2689096" cy="1689093"/>
          </a:xfrm>
        </p:grpSpPr>
        <p:pic>
          <p:nvPicPr>
            <p:cNvPr id="8" name="Picture 7">
              <a:extLst>
                <a:ext uri="{FF2B5EF4-FFF2-40B4-BE49-F238E27FC236}">
                  <a16:creationId xmlns:a16="http://schemas.microsoft.com/office/drawing/2014/main" id="{A0067AD5-2643-6548-922B-A6F6C4C1086D}"/>
                </a:ext>
              </a:extLst>
            </p:cNvPr>
            <p:cNvPicPr>
              <a:picLocks noChangeAspect="1"/>
            </p:cNvPicPr>
            <p:nvPr/>
          </p:nvPicPr>
          <p:blipFill>
            <a:blip r:embed="rId3"/>
            <a:stretch>
              <a:fillRect/>
            </a:stretch>
          </p:blipFill>
          <p:spPr>
            <a:xfrm>
              <a:off x="6278696" y="3015022"/>
              <a:ext cx="2689096" cy="1080120"/>
            </a:xfrm>
            <a:prstGeom prst="rect">
              <a:avLst/>
            </a:prstGeom>
          </p:spPr>
        </p:pic>
        <p:sp>
          <p:nvSpPr>
            <p:cNvPr id="16" name="TextBox 15">
              <a:extLst>
                <a:ext uri="{FF2B5EF4-FFF2-40B4-BE49-F238E27FC236}">
                  <a16:creationId xmlns:a16="http://schemas.microsoft.com/office/drawing/2014/main" id="{7D2B0E51-5DAB-FD4C-A039-D88FD24A60B1}"/>
                </a:ext>
              </a:extLst>
            </p:cNvPr>
            <p:cNvSpPr txBox="1"/>
            <p:nvPr/>
          </p:nvSpPr>
          <p:spPr>
            <a:xfrm>
              <a:off x="6378610" y="3780785"/>
              <a:ext cx="2502542" cy="923330"/>
            </a:xfrm>
            <a:prstGeom prst="rect">
              <a:avLst/>
            </a:prstGeom>
            <a:noFill/>
          </p:spPr>
          <p:txBody>
            <a:bodyPr wrap="square" rtlCol="0">
              <a:spAutoFit/>
            </a:bodyPr>
            <a:lstStyle/>
            <a:p>
              <a:pPr algn="ctr"/>
              <a:r>
                <a:rPr lang="en-US" dirty="0"/>
                <a:t>Command line virtual environment </a:t>
              </a:r>
              <a:r>
                <a:rPr lang="en-US" b="1" dirty="0"/>
                <a:t>and</a:t>
              </a:r>
              <a:r>
                <a:rPr lang="en-US" dirty="0"/>
                <a:t> package manager</a:t>
              </a:r>
            </a:p>
          </p:txBody>
        </p:sp>
      </p:grpSp>
      <p:grpSp>
        <p:nvGrpSpPr>
          <p:cNvPr id="7" name="Group 6">
            <a:extLst>
              <a:ext uri="{FF2B5EF4-FFF2-40B4-BE49-F238E27FC236}">
                <a16:creationId xmlns:a16="http://schemas.microsoft.com/office/drawing/2014/main" id="{26EFFD46-61FD-CA4B-AEE7-92AE01D288C3}"/>
              </a:ext>
            </a:extLst>
          </p:cNvPr>
          <p:cNvGrpSpPr/>
          <p:nvPr/>
        </p:nvGrpSpPr>
        <p:grpSpPr>
          <a:xfrm>
            <a:off x="3418519" y="2785781"/>
            <a:ext cx="2689096" cy="2261718"/>
            <a:chOff x="3349815" y="2785781"/>
            <a:chExt cx="2689096" cy="2261718"/>
          </a:xfrm>
        </p:grpSpPr>
        <p:pic>
          <p:nvPicPr>
            <p:cNvPr id="10" name="Picture 9">
              <a:extLst>
                <a:ext uri="{FF2B5EF4-FFF2-40B4-BE49-F238E27FC236}">
                  <a16:creationId xmlns:a16="http://schemas.microsoft.com/office/drawing/2014/main" id="{7E9A457E-2F69-0D44-B04B-9A72AC7A4940}"/>
                </a:ext>
              </a:extLst>
            </p:cNvPr>
            <p:cNvPicPr>
              <a:picLocks noChangeAspect="1"/>
            </p:cNvPicPr>
            <p:nvPr/>
          </p:nvPicPr>
          <p:blipFill>
            <a:blip r:embed="rId3"/>
            <a:stretch>
              <a:fillRect/>
            </a:stretch>
          </p:blipFill>
          <p:spPr>
            <a:xfrm>
              <a:off x="3349815" y="3078169"/>
              <a:ext cx="2689096" cy="1080120"/>
            </a:xfrm>
            <a:prstGeom prst="rect">
              <a:avLst/>
            </a:prstGeom>
          </p:spPr>
        </p:pic>
        <p:sp>
          <p:nvSpPr>
            <p:cNvPr id="11" name="TextBox 10">
              <a:extLst>
                <a:ext uri="{FF2B5EF4-FFF2-40B4-BE49-F238E27FC236}">
                  <a16:creationId xmlns:a16="http://schemas.microsoft.com/office/drawing/2014/main" id="{7F529A6D-9AA7-9B4D-AB7A-3E9E0D313C52}"/>
                </a:ext>
              </a:extLst>
            </p:cNvPr>
            <p:cNvSpPr txBox="1"/>
            <p:nvPr/>
          </p:nvSpPr>
          <p:spPr>
            <a:xfrm>
              <a:off x="4169219" y="2785781"/>
              <a:ext cx="1050288" cy="584775"/>
            </a:xfrm>
            <a:prstGeom prst="rect">
              <a:avLst/>
            </a:prstGeom>
            <a:noFill/>
          </p:spPr>
          <p:txBody>
            <a:bodyPr wrap="none" rtlCol="0">
              <a:spAutoFit/>
            </a:bodyPr>
            <a:lstStyle/>
            <a:p>
              <a:r>
                <a:rPr lang="en-US" sz="3200" dirty="0">
                  <a:latin typeface="Helvetica" pitchFamily="2" charset="0"/>
                </a:rPr>
                <a:t>MINI</a:t>
              </a:r>
            </a:p>
          </p:txBody>
        </p:sp>
        <p:sp>
          <p:nvSpPr>
            <p:cNvPr id="17" name="TextBox 16">
              <a:extLst>
                <a:ext uri="{FF2B5EF4-FFF2-40B4-BE49-F238E27FC236}">
                  <a16:creationId xmlns:a16="http://schemas.microsoft.com/office/drawing/2014/main" id="{66A8E818-477E-6247-A0F4-7D3B55DCF2F3}"/>
                </a:ext>
              </a:extLst>
            </p:cNvPr>
            <p:cNvSpPr txBox="1"/>
            <p:nvPr/>
          </p:nvSpPr>
          <p:spPr>
            <a:xfrm>
              <a:off x="3443092" y="3847170"/>
              <a:ext cx="2502542" cy="1200329"/>
            </a:xfrm>
            <a:prstGeom prst="rect">
              <a:avLst/>
            </a:prstGeom>
            <a:noFill/>
          </p:spPr>
          <p:txBody>
            <a:bodyPr wrap="square" rtlCol="0">
              <a:spAutoFit/>
            </a:bodyPr>
            <a:lstStyle/>
            <a:p>
              <a:pPr algn="ctr"/>
              <a:r>
                <a:rPr lang="en-US" dirty="0"/>
                <a:t>= </a:t>
              </a:r>
              <a:r>
                <a:rPr lang="en-US" dirty="0" err="1"/>
                <a:t>conda</a:t>
              </a:r>
              <a:endParaRPr lang="en-US" dirty="0"/>
            </a:p>
            <a:p>
              <a:pPr algn="ctr"/>
              <a:r>
                <a:rPr lang="en-US" dirty="0"/>
                <a:t>+ base environment </a:t>
              </a:r>
            </a:p>
            <a:p>
              <a:pPr algn="ctr"/>
              <a:r>
                <a:rPr lang="en-US" dirty="0"/>
                <a:t>+ python</a:t>
              </a:r>
            </a:p>
            <a:p>
              <a:pPr algn="ctr"/>
              <a:r>
                <a:rPr lang="en-US" dirty="0"/>
                <a:t>+ base packages</a:t>
              </a:r>
            </a:p>
          </p:txBody>
        </p:sp>
      </p:grpSp>
      <p:pic>
        <p:nvPicPr>
          <p:cNvPr id="12" name="Picture 11">
            <a:extLst>
              <a:ext uri="{FF2B5EF4-FFF2-40B4-BE49-F238E27FC236}">
                <a16:creationId xmlns:a16="http://schemas.microsoft.com/office/drawing/2014/main" id="{95DA3635-ADB5-BE48-9550-7554D75CBC59}"/>
              </a:ext>
            </a:extLst>
          </p:cNvPr>
          <p:cNvPicPr>
            <a:picLocks noChangeAspect="1"/>
          </p:cNvPicPr>
          <p:nvPr/>
        </p:nvPicPr>
        <p:blipFill>
          <a:blip r:embed="rId4"/>
          <a:stretch>
            <a:fillRect/>
          </a:stretch>
        </p:blipFill>
        <p:spPr>
          <a:xfrm>
            <a:off x="251520" y="2406185"/>
            <a:ext cx="3001516" cy="1500758"/>
          </a:xfrm>
          <a:prstGeom prst="rect">
            <a:avLst/>
          </a:prstGeom>
        </p:spPr>
      </p:pic>
    </p:spTree>
    <p:extLst>
      <p:ext uri="{BB962C8B-B14F-4D97-AF65-F5344CB8AC3E}">
        <p14:creationId xmlns:p14="http://schemas.microsoft.com/office/powerpoint/2010/main" val="227402124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15" name="Oval 14">
            <a:extLst>
              <a:ext uri="{FF2B5EF4-FFF2-40B4-BE49-F238E27FC236}">
                <a16:creationId xmlns:a16="http://schemas.microsoft.com/office/drawing/2014/main" id="{187B948A-A509-6746-BDC8-4BB44D2B36B8}"/>
              </a:ext>
            </a:extLst>
          </p:cNvPr>
          <p:cNvSpPr/>
          <p:nvPr/>
        </p:nvSpPr>
        <p:spPr>
          <a:xfrm>
            <a:off x="107504" y="1340768"/>
            <a:ext cx="8928992" cy="4968552"/>
          </a:xfrm>
          <a:prstGeom prst="ellipse">
            <a:avLst/>
          </a:prstGeom>
          <a:solidFill>
            <a:schemeClr val="accent3">
              <a:alpha val="1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0CA4E45-9B4F-C84A-B7EE-DA04505C5061}"/>
              </a:ext>
            </a:extLst>
          </p:cNvPr>
          <p:cNvSpPr/>
          <p:nvPr/>
        </p:nvSpPr>
        <p:spPr>
          <a:xfrm>
            <a:off x="3372435" y="1916832"/>
            <a:ext cx="5651125" cy="3888432"/>
          </a:xfrm>
          <a:prstGeom prst="ellipse">
            <a:avLst/>
          </a:prstGeom>
          <a:solidFill>
            <a:schemeClr val="accent3">
              <a:alpha val="1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3FF3F10-CEED-6048-9B6C-F77E412A5BC0}"/>
              </a:ext>
            </a:extLst>
          </p:cNvPr>
          <p:cNvSpPr/>
          <p:nvPr/>
        </p:nvSpPr>
        <p:spPr>
          <a:xfrm>
            <a:off x="6300487" y="2523818"/>
            <a:ext cx="2732023" cy="2675116"/>
          </a:xfrm>
          <a:prstGeom prst="ellipse">
            <a:avLst/>
          </a:prstGeom>
          <a:solidFill>
            <a:schemeClr val="accent3">
              <a:alpha val="1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44</a:t>
            </a:fld>
            <a:endParaRPr lang="pt-BR" altLang="x-none" dirty="0"/>
          </a:p>
        </p:txBody>
      </p:sp>
      <p:grpSp>
        <p:nvGrpSpPr>
          <p:cNvPr id="6" name="Group 5">
            <a:extLst>
              <a:ext uri="{FF2B5EF4-FFF2-40B4-BE49-F238E27FC236}">
                <a16:creationId xmlns:a16="http://schemas.microsoft.com/office/drawing/2014/main" id="{39F9DB47-70F5-FF4B-89A1-4862235641A8}"/>
              </a:ext>
            </a:extLst>
          </p:cNvPr>
          <p:cNvGrpSpPr/>
          <p:nvPr/>
        </p:nvGrpSpPr>
        <p:grpSpPr>
          <a:xfrm>
            <a:off x="6321950" y="3016830"/>
            <a:ext cx="2689096" cy="1689093"/>
            <a:chOff x="6278696" y="3015022"/>
            <a:chExt cx="2689096" cy="1689093"/>
          </a:xfrm>
        </p:grpSpPr>
        <p:pic>
          <p:nvPicPr>
            <p:cNvPr id="8" name="Picture 7">
              <a:extLst>
                <a:ext uri="{FF2B5EF4-FFF2-40B4-BE49-F238E27FC236}">
                  <a16:creationId xmlns:a16="http://schemas.microsoft.com/office/drawing/2014/main" id="{A0067AD5-2643-6548-922B-A6F6C4C1086D}"/>
                </a:ext>
              </a:extLst>
            </p:cNvPr>
            <p:cNvPicPr>
              <a:picLocks noChangeAspect="1"/>
            </p:cNvPicPr>
            <p:nvPr/>
          </p:nvPicPr>
          <p:blipFill>
            <a:blip r:embed="rId3"/>
            <a:stretch>
              <a:fillRect/>
            </a:stretch>
          </p:blipFill>
          <p:spPr>
            <a:xfrm>
              <a:off x="6278696" y="3015022"/>
              <a:ext cx="2689096" cy="1080120"/>
            </a:xfrm>
            <a:prstGeom prst="rect">
              <a:avLst/>
            </a:prstGeom>
          </p:spPr>
        </p:pic>
        <p:sp>
          <p:nvSpPr>
            <p:cNvPr id="16" name="TextBox 15">
              <a:extLst>
                <a:ext uri="{FF2B5EF4-FFF2-40B4-BE49-F238E27FC236}">
                  <a16:creationId xmlns:a16="http://schemas.microsoft.com/office/drawing/2014/main" id="{7D2B0E51-5DAB-FD4C-A039-D88FD24A60B1}"/>
                </a:ext>
              </a:extLst>
            </p:cNvPr>
            <p:cNvSpPr txBox="1"/>
            <p:nvPr/>
          </p:nvSpPr>
          <p:spPr>
            <a:xfrm>
              <a:off x="6378610" y="3780785"/>
              <a:ext cx="2502542" cy="923330"/>
            </a:xfrm>
            <a:prstGeom prst="rect">
              <a:avLst/>
            </a:prstGeom>
            <a:noFill/>
          </p:spPr>
          <p:txBody>
            <a:bodyPr wrap="square" rtlCol="0">
              <a:spAutoFit/>
            </a:bodyPr>
            <a:lstStyle/>
            <a:p>
              <a:pPr algn="ctr"/>
              <a:r>
                <a:rPr lang="en-US" dirty="0"/>
                <a:t>Command line virtual environment </a:t>
              </a:r>
              <a:r>
                <a:rPr lang="en-US" b="1" dirty="0"/>
                <a:t>and</a:t>
              </a:r>
              <a:r>
                <a:rPr lang="en-US" dirty="0"/>
                <a:t> package manager</a:t>
              </a:r>
            </a:p>
          </p:txBody>
        </p:sp>
      </p:grpSp>
      <p:grpSp>
        <p:nvGrpSpPr>
          <p:cNvPr id="7" name="Group 6">
            <a:extLst>
              <a:ext uri="{FF2B5EF4-FFF2-40B4-BE49-F238E27FC236}">
                <a16:creationId xmlns:a16="http://schemas.microsoft.com/office/drawing/2014/main" id="{26EFFD46-61FD-CA4B-AEE7-92AE01D288C3}"/>
              </a:ext>
            </a:extLst>
          </p:cNvPr>
          <p:cNvGrpSpPr/>
          <p:nvPr/>
        </p:nvGrpSpPr>
        <p:grpSpPr>
          <a:xfrm>
            <a:off x="3418519" y="2785781"/>
            <a:ext cx="2689096" cy="1984719"/>
            <a:chOff x="3349815" y="2785781"/>
            <a:chExt cx="2689096" cy="1984719"/>
          </a:xfrm>
        </p:grpSpPr>
        <p:pic>
          <p:nvPicPr>
            <p:cNvPr id="10" name="Picture 9">
              <a:extLst>
                <a:ext uri="{FF2B5EF4-FFF2-40B4-BE49-F238E27FC236}">
                  <a16:creationId xmlns:a16="http://schemas.microsoft.com/office/drawing/2014/main" id="{7E9A457E-2F69-0D44-B04B-9A72AC7A4940}"/>
                </a:ext>
              </a:extLst>
            </p:cNvPr>
            <p:cNvPicPr>
              <a:picLocks noChangeAspect="1"/>
            </p:cNvPicPr>
            <p:nvPr/>
          </p:nvPicPr>
          <p:blipFill>
            <a:blip r:embed="rId3"/>
            <a:stretch>
              <a:fillRect/>
            </a:stretch>
          </p:blipFill>
          <p:spPr>
            <a:xfrm>
              <a:off x="3349815" y="3078169"/>
              <a:ext cx="2689096" cy="1080120"/>
            </a:xfrm>
            <a:prstGeom prst="rect">
              <a:avLst/>
            </a:prstGeom>
          </p:spPr>
        </p:pic>
        <p:sp>
          <p:nvSpPr>
            <p:cNvPr id="11" name="TextBox 10">
              <a:extLst>
                <a:ext uri="{FF2B5EF4-FFF2-40B4-BE49-F238E27FC236}">
                  <a16:creationId xmlns:a16="http://schemas.microsoft.com/office/drawing/2014/main" id="{7F529A6D-9AA7-9B4D-AB7A-3E9E0D313C52}"/>
                </a:ext>
              </a:extLst>
            </p:cNvPr>
            <p:cNvSpPr txBox="1"/>
            <p:nvPr/>
          </p:nvSpPr>
          <p:spPr>
            <a:xfrm>
              <a:off x="4169219" y="2785781"/>
              <a:ext cx="1050288" cy="584775"/>
            </a:xfrm>
            <a:prstGeom prst="rect">
              <a:avLst/>
            </a:prstGeom>
            <a:noFill/>
          </p:spPr>
          <p:txBody>
            <a:bodyPr wrap="none" rtlCol="0">
              <a:spAutoFit/>
            </a:bodyPr>
            <a:lstStyle/>
            <a:p>
              <a:r>
                <a:rPr lang="en-US" sz="3200" dirty="0">
                  <a:latin typeface="Helvetica" pitchFamily="2" charset="0"/>
                </a:rPr>
                <a:t>MINI</a:t>
              </a:r>
            </a:p>
          </p:txBody>
        </p:sp>
        <p:sp>
          <p:nvSpPr>
            <p:cNvPr id="17" name="TextBox 16">
              <a:extLst>
                <a:ext uri="{FF2B5EF4-FFF2-40B4-BE49-F238E27FC236}">
                  <a16:creationId xmlns:a16="http://schemas.microsoft.com/office/drawing/2014/main" id="{66A8E818-477E-6247-A0F4-7D3B55DCF2F3}"/>
                </a:ext>
              </a:extLst>
            </p:cNvPr>
            <p:cNvSpPr txBox="1"/>
            <p:nvPr/>
          </p:nvSpPr>
          <p:spPr>
            <a:xfrm>
              <a:off x="3443092" y="3847170"/>
              <a:ext cx="2502542" cy="923330"/>
            </a:xfrm>
            <a:prstGeom prst="rect">
              <a:avLst/>
            </a:prstGeom>
            <a:noFill/>
          </p:spPr>
          <p:txBody>
            <a:bodyPr wrap="square" rtlCol="0">
              <a:spAutoFit/>
            </a:bodyPr>
            <a:lstStyle/>
            <a:p>
              <a:pPr algn="ctr"/>
              <a:r>
                <a:rPr lang="en-US" dirty="0"/>
                <a:t>= </a:t>
              </a:r>
              <a:r>
                <a:rPr lang="en-US" dirty="0" err="1"/>
                <a:t>conda</a:t>
              </a:r>
              <a:endParaRPr lang="en-US" dirty="0"/>
            </a:p>
            <a:p>
              <a:pPr algn="ctr"/>
              <a:r>
                <a:rPr lang="en-US" dirty="0"/>
                <a:t>+ python</a:t>
              </a:r>
            </a:p>
            <a:p>
              <a:pPr algn="ctr"/>
              <a:r>
                <a:rPr lang="en-US" dirty="0"/>
                <a:t>+ base packages</a:t>
              </a:r>
            </a:p>
          </p:txBody>
        </p:sp>
      </p:grpSp>
      <p:grpSp>
        <p:nvGrpSpPr>
          <p:cNvPr id="9" name="Group 8">
            <a:extLst>
              <a:ext uri="{FF2B5EF4-FFF2-40B4-BE49-F238E27FC236}">
                <a16:creationId xmlns:a16="http://schemas.microsoft.com/office/drawing/2014/main" id="{4926DEB9-CB36-534E-9EFB-92D2909FB4BC}"/>
              </a:ext>
            </a:extLst>
          </p:cNvPr>
          <p:cNvGrpSpPr/>
          <p:nvPr/>
        </p:nvGrpSpPr>
        <p:grpSpPr>
          <a:xfrm>
            <a:off x="251520" y="2406185"/>
            <a:ext cx="3001516" cy="2424088"/>
            <a:chOff x="302215" y="2360618"/>
            <a:chExt cx="3001516" cy="2424088"/>
          </a:xfrm>
        </p:grpSpPr>
        <p:pic>
          <p:nvPicPr>
            <p:cNvPr id="12" name="Picture 11">
              <a:extLst>
                <a:ext uri="{FF2B5EF4-FFF2-40B4-BE49-F238E27FC236}">
                  <a16:creationId xmlns:a16="http://schemas.microsoft.com/office/drawing/2014/main" id="{95DA3635-ADB5-BE48-9550-7554D75CBC59}"/>
                </a:ext>
              </a:extLst>
            </p:cNvPr>
            <p:cNvPicPr>
              <a:picLocks noChangeAspect="1"/>
            </p:cNvPicPr>
            <p:nvPr/>
          </p:nvPicPr>
          <p:blipFill>
            <a:blip r:embed="rId4"/>
            <a:stretch>
              <a:fillRect/>
            </a:stretch>
          </p:blipFill>
          <p:spPr>
            <a:xfrm>
              <a:off x="302215" y="2360618"/>
              <a:ext cx="3001516" cy="1500758"/>
            </a:xfrm>
            <a:prstGeom prst="rect">
              <a:avLst/>
            </a:prstGeom>
          </p:spPr>
        </p:pic>
        <p:sp>
          <p:nvSpPr>
            <p:cNvPr id="18" name="TextBox 17">
              <a:extLst>
                <a:ext uri="{FF2B5EF4-FFF2-40B4-BE49-F238E27FC236}">
                  <a16:creationId xmlns:a16="http://schemas.microsoft.com/office/drawing/2014/main" id="{54257EE8-63A5-D844-8159-FF46BE2E35C5}"/>
                </a:ext>
              </a:extLst>
            </p:cNvPr>
            <p:cNvSpPr txBox="1"/>
            <p:nvPr/>
          </p:nvSpPr>
          <p:spPr>
            <a:xfrm>
              <a:off x="551702" y="3861376"/>
              <a:ext cx="2502542" cy="923330"/>
            </a:xfrm>
            <a:prstGeom prst="rect">
              <a:avLst/>
            </a:prstGeom>
            <a:noFill/>
          </p:spPr>
          <p:txBody>
            <a:bodyPr wrap="square" rtlCol="0">
              <a:spAutoFit/>
            </a:bodyPr>
            <a:lstStyle/>
            <a:p>
              <a:pPr algn="ctr"/>
              <a:r>
                <a:rPr lang="en-US" dirty="0"/>
                <a:t>= </a:t>
              </a:r>
              <a:r>
                <a:rPr lang="en-US" dirty="0" err="1"/>
                <a:t>miniconda</a:t>
              </a:r>
              <a:endParaRPr lang="en-US" dirty="0"/>
            </a:p>
            <a:p>
              <a:pPr algn="ctr"/>
              <a:r>
                <a:rPr lang="en-US" dirty="0"/>
                <a:t>+ more than 100 packages</a:t>
              </a:r>
            </a:p>
          </p:txBody>
        </p:sp>
      </p:grpSp>
    </p:spTree>
    <p:extLst>
      <p:ext uri="{BB962C8B-B14F-4D97-AF65-F5344CB8AC3E}">
        <p14:creationId xmlns:p14="http://schemas.microsoft.com/office/powerpoint/2010/main" val="384346007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Virtual Environments</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45</a:t>
            </a:fld>
            <a:endParaRPr lang="pt-BR" altLang="x-none" dirty="0"/>
          </a:p>
        </p:txBody>
      </p:sp>
      <p:sp>
        <p:nvSpPr>
          <p:cNvPr id="6" name="Rectangle 5">
            <a:extLst>
              <a:ext uri="{FF2B5EF4-FFF2-40B4-BE49-F238E27FC236}">
                <a16:creationId xmlns:a16="http://schemas.microsoft.com/office/drawing/2014/main" id="{AFEF9D99-1E8E-D948-AB97-9A45C482ED5E}"/>
              </a:ext>
            </a:extLst>
          </p:cNvPr>
          <p:cNvSpPr/>
          <p:nvPr/>
        </p:nvSpPr>
        <p:spPr>
          <a:xfrm>
            <a:off x="251520" y="5178896"/>
            <a:ext cx="1989584"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system</a:t>
            </a:r>
          </a:p>
        </p:txBody>
      </p:sp>
      <p:sp>
        <p:nvSpPr>
          <p:cNvPr id="8" name="Rectangle 7">
            <a:extLst>
              <a:ext uri="{FF2B5EF4-FFF2-40B4-BE49-F238E27FC236}">
                <a16:creationId xmlns:a16="http://schemas.microsoft.com/office/drawing/2014/main" id="{5533EBC9-129E-5841-B704-93969C1AC7E3}"/>
              </a:ext>
            </a:extLst>
          </p:cNvPr>
          <p:cNvSpPr/>
          <p:nvPr/>
        </p:nvSpPr>
        <p:spPr>
          <a:xfrm>
            <a:off x="2483768" y="5175448"/>
            <a:ext cx="6454081"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Roboto Mono" pitchFamily="2" charset="0"/>
                <a:ea typeface="Roboto Mono" pitchFamily="2" charset="0"/>
              </a:rPr>
              <a:t>/</a:t>
            </a:r>
            <a:r>
              <a:rPr lang="en-US" dirty="0" err="1">
                <a:latin typeface="Roboto Mono" pitchFamily="2" charset="0"/>
                <a:ea typeface="Roboto Mono" pitchFamily="2" charset="0"/>
              </a:rPr>
              <a:t>usr</a:t>
            </a:r>
            <a:r>
              <a:rPr lang="en-US" dirty="0">
                <a:latin typeface="Roboto Mono" pitchFamily="2" charset="0"/>
                <a:ea typeface="Roboto Mono" pitchFamily="2" charset="0"/>
              </a:rPr>
              <a:t>/bin/python</a:t>
            </a:r>
          </a:p>
        </p:txBody>
      </p:sp>
      <p:sp>
        <p:nvSpPr>
          <p:cNvPr id="11" name="Rectangle 10">
            <a:extLst>
              <a:ext uri="{FF2B5EF4-FFF2-40B4-BE49-F238E27FC236}">
                <a16:creationId xmlns:a16="http://schemas.microsoft.com/office/drawing/2014/main" id="{6E4F4AAF-58B4-694E-B3AE-E5B380933AF6}"/>
              </a:ext>
            </a:extLst>
          </p:cNvPr>
          <p:cNvSpPr/>
          <p:nvPr/>
        </p:nvSpPr>
        <p:spPr>
          <a:xfrm>
            <a:off x="251520" y="1988840"/>
            <a:ext cx="1989584" cy="295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a:t>
            </a:r>
          </a:p>
        </p:txBody>
      </p:sp>
      <p:sp>
        <p:nvSpPr>
          <p:cNvPr id="14" name="Rectangle 13">
            <a:extLst>
              <a:ext uri="{FF2B5EF4-FFF2-40B4-BE49-F238E27FC236}">
                <a16:creationId xmlns:a16="http://schemas.microsoft.com/office/drawing/2014/main" id="{0B56A815-2907-8B42-9EA2-B4D66025D345}"/>
              </a:ext>
            </a:extLst>
          </p:cNvPr>
          <p:cNvSpPr/>
          <p:nvPr/>
        </p:nvSpPr>
        <p:spPr>
          <a:xfrm>
            <a:off x="6948264" y="4232448"/>
            <a:ext cx="1989585"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user_3</a:t>
            </a:r>
          </a:p>
        </p:txBody>
      </p:sp>
      <p:cxnSp>
        <p:nvCxnSpPr>
          <p:cNvPr id="20" name="Straight Arrow Connector 19">
            <a:extLst>
              <a:ext uri="{FF2B5EF4-FFF2-40B4-BE49-F238E27FC236}">
                <a16:creationId xmlns:a16="http://schemas.microsoft.com/office/drawing/2014/main" id="{3240643E-347E-D341-B20B-CC9D220D54FA}"/>
              </a:ext>
            </a:extLst>
          </p:cNvPr>
          <p:cNvCxnSpPr>
            <a:cxnSpLocks/>
          </p:cNvCxnSpPr>
          <p:nvPr/>
        </p:nvCxnSpPr>
        <p:spPr>
          <a:xfrm>
            <a:off x="3495358" y="1412776"/>
            <a:ext cx="0" cy="369066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010CBF-D2FD-2A47-8A03-4808AF40AC0B}"/>
              </a:ext>
            </a:extLst>
          </p:cNvPr>
          <p:cNvSpPr/>
          <p:nvPr/>
        </p:nvSpPr>
        <p:spPr>
          <a:xfrm>
            <a:off x="4716016" y="4235896"/>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user_2</a:t>
            </a:r>
          </a:p>
        </p:txBody>
      </p:sp>
      <p:sp>
        <p:nvSpPr>
          <p:cNvPr id="36" name="Oval 35">
            <a:extLst>
              <a:ext uri="{FF2B5EF4-FFF2-40B4-BE49-F238E27FC236}">
                <a16:creationId xmlns:a16="http://schemas.microsoft.com/office/drawing/2014/main" id="{129555A4-FD3F-9241-B172-3BB2E9169EA8}"/>
              </a:ext>
            </a:extLst>
          </p:cNvPr>
          <p:cNvSpPr/>
          <p:nvPr/>
        </p:nvSpPr>
        <p:spPr>
          <a:xfrm>
            <a:off x="3275856"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1</a:t>
            </a:r>
          </a:p>
        </p:txBody>
      </p:sp>
      <p:sp>
        <p:nvSpPr>
          <p:cNvPr id="12" name="Rectangle 11">
            <a:extLst>
              <a:ext uri="{FF2B5EF4-FFF2-40B4-BE49-F238E27FC236}">
                <a16:creationId xmlns:a16="http://schemas.microsoft.com/office/drawing/2014/main" id="{1BD77EDA-9F93-8C43-845E-B3C6657BE367}"/>
              </a:ext>
            </a:extLst>
          </p:cNvPr>
          <p:cNvSpPr/>
          <p:nvPr/>
        </p:nvSpPr>
        <p:spPr>
          <a:xfrm>
            <a:off x="2483768" y="4239344"/>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user_1</a:t>
            </a:r>
          </a:p>
        </p:txBody>
      </p:sp>
      <p:sp>
        <p:nvSpPr>
          <p:cNvPr id="15" name="Rectangle 14">
            <a:extLst>
              <a:ext uri="{FF2B5EF4-FFF2-40B4-BE49-F238E27FC236}">
                <a16:creationId xmlns:a16="http://schemas.microsoft.com/office/drawing/2014/main" id="{414420E3-2ED6-DE4A-B84D-903940D9CC30}"/>
              </a:ext>
            </a:extLst>
          </p:cNvPr>
          <p:cNvSpPr/>
          <p:nvPr/>
        </p:nvSpPr>
        <p:spPr>
          <a:xfrm>
            <a:off x="4716016" y="3415208"/>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venv</a:t>
            </a:r>
            <a:endParaRPr lang="en-US" dirty="0"/>
          </a:p>
        </p:txBody>
      </p:sp>
      <p:sp>
        <p:nvSpPr>
          <p:cNvPr id="16" name="Rectangle 15">
            <a:extLst>
              <a:ext uri="{FF2B5EF4-FFF2-40B4-BE49-F238E27FC236}">
                <a16:creationId xmlns:a16="http://schemas.microsoft.com/office/drawing/2014/main" id="{8D7014D0-DE9C-B144-ABD5-923875266BC4}"/>
              </a:ext>
            </a:extLst>
          </p:cNvPr>
          <p:cNvSpPr/>
          <p:nvPr/>
        </p:nvSpPr>
        <p:spPr>
          <a:xfrm>
            <a:off x="4716016" y="2594520"/>
            <a:ext cx="93610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py36</a:t>
            </a:r>
          </a:p>
        </p:txBody>
      </p:sp>
      <p:grpSp>
        <p:nvGrpSpPr>
          <p:cNvPr id="9" name="Group 8">
            <a:extLst>
              <a:ext uri="{FF2B5EF4-FFF2-40B4-BE49-F238E27FC236}">
                <a16:creationId xmlns:a16="http://schemas.microsoft.com/office/drawing/2014/main" id="{35CBB5FE-EAB0-6844-A851-2BFCCB1A3FCC}"/>
              </a:ext>
            </a:extLst>
          </p:cNvPr>
          <p:cNvGrpSpPr/>
          <p:nvPr/>
        </p:nvGrpSpPr>
        <p:grpSpPr>
          <a:xfrm>
            <a:off x="4968044" y="1131154"/>
            <a:ext cx="432048" cy="1463366"/>
            <a:chOff x="4968044" y="1131154"/>
            <a:chExt cx="432048" cy="1463366"/>
          </a:xfrm>
        </p:grpSpPr>
        <p:cxnSp>
          <p:nvCxnSpPr>
            <p:cNvPr id="17" name="Straight Arrow Connector 16">
              <a:extLst>
                <a:ext uri="{FF2B5EF4-FFF2-40B4-BE49-F238E27FC236}">
                  <a16:creationId xmlns:a16="http://schemas.microsoft.com/office/drawing/2014/main" id="{1579425A-3886-234A-87A9-24AEAE2F3A6B}"/>
                </a:ext>
              </a:extLst>
            </p:cNvPr>
            <p:cNvCxnSpPr>
              <a:cxnSpLocks/>
              <a:endCxn id="16" idx="0"/>
            </p:cNvCxnSpPr>
            <p:nvPr/>
          </p:nvCxnSpPr>
          <p:spPr>
            <a:xfrm>
              <a:off x="5184068" y="1486952"/>
              <a:ext cx="0" cy="110756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CB9FFDC-282B-B946-A549-D1CE1E7E325A}"/>
                </a:ext>
              </a:extLst>
            </p:cNvPr>
            <p:cNvSpPr/>
            <p:nvPr/>
          </p:nvSpPr>
          <p:spPr>
            <a:xfrm>
              <a:off x="4968044" y="1131154"/>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2</a:t>
              </a:r>
            </a:p>
          </p:txBody>
        </p:sp>
      </p:grpSp>
      <p:sp>
        <p:nvSpPr>
          <p:cNvPr id="19" name="Rectangle 18">
            <a:extLst>
              <a:ext uri="{FF2B5EF4-FFF2-40B4-BE49-F238E27FC236}">
                <a16:creationId xmlns:a16="http://schemas.microsoft.com/office/drawing/2014/main" id="{5D220A0F-DF0A-AB4F-AF2F-AF440F04E18E}"/>
              </a:ext>
            </a:extLst>
          </p:cNvPr>
          <p:cNvSpPr/>
          <p:nvPr/>
        </p:nvSpPr>
        <p:spPr>
          <a:xfrm>
            <a:off x="5769496" y="2594520"/>
            <a:ext cx="93610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py27</a:t>
            </a:r>
          </a:p>
        </p:txBody>
      </p:sp>
      <p:grpSp>
        <p:nvGrpSpPr>
          <p:cNvPr id="7" name="Group 6">
            <a:extLst>
              <a:ext uri="{FF2B5EF4-FFF2-40B4-BE49-F238E27FC236}">
                <a16:creationId xmlns:a16="http://schemas.microsoft.com/office/drawing/2014/main" id="{6A1513F7-D19F-674A-B963-6BECA4D44DE7}"/>
              </a:ext>
            </a:extLst>
          </p:cNvPr>
          <p:cNvGrpSpPr/>
          <p:nvPr/>
        </p:nvGrpSpPr>
        <p:grpSpPr>
          <a:xfrm>
            <a:off x="6021524" y="1125538"/>
            <a:ext cx="432048" cy="1468982"/>
            <a:chOff x="6012160" y="1125538"/>
            <a:chExt cx="432048" cy="1468982"/>
          </a:xfrm>
        </p:grpSpPr>
        <p:cxnSp>
          <p:nvCxnSpPr>
            <p:cNvPr id="21" name="Straight Arrow Connector 20">
              <a:extLst>
                <a:ext uri="{FF2B5EF4-FFF2-40B4-BE49-F238E27FC236}">
                  <a16:creationId xmlns:a16="http://schemas.microsoft.com/office/drawing/2014/main" id="{8A111F17-8593-634E-B41C-1E3A16C6C419}"/>
                </a:ext>
              </a:extLst>
            </p:cNvPr>
            <p:cNvCxnSpPr>
              <a:cxnSpLocks/>
              <a:endCxn id="19" idx="0"/>
            </p:cNvCxnSpPr>
            <p:nvPr/>
          </p:nvCxnSpPr>
          <p:spPr>
            <a:xfrm>
              <a:off x="6228184" y="1481336"/>
              <a:ext cx="0" cy="111318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18972B9-DDBE-7D40-9802-D28264D99725}"/>
                </a:ext>
              </a:extLst>
            </p:cNvPr>
            <p:cNvSpPr/>
            <p:nvPr/>
          </p:nvSpPr>
          <p:spPr>
            <a:xfrm>
              <a:off x="6012160"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3</a:t>
              </a:r>
            </a:p>
          </p:txBody>
        </p:sp>
      </p:grpSp>
      <p:cxnSp>
        <p:nvCxnSpPr>
          <p:cNvPr id="25" name="Straight Connector 24">
            <a:extLst>
              <a:ext uri="{FF2B5EF4-FFF2-40B4-BE49-F238E27FC236}">
                <a16:creationId xmlns:a16="http://schemas.microsoft.com/office/drawing/2014/main" id="{7E349261-2BEC-2544-8919-A5AA4C5774F3}"/>
              </a:ext>
            </a:extLst>
          </p:cNvPr>
          <p:cNvCxnSpPr>
            <a:cxnSpLocks/>
          </p:cNvCxnSpPr>
          <p:nvPr/>
        </p:nvCxnSpPr>
        <p:spPr>
          <a:xfrm>
            <a:off x="6876827" y="5021088"/>
            <a:ext cx="2232248" cy="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4655419-339D-0046-981B-8F82A18E6CA6}"/>
              </a:ext>
            </a:extLst>
          </p:cNvPr>
          <p:cNvCxnSpPr>
            <a:cxnSpLocks/>
          </p:cNvCxnSpPr>
          <p:nvPr/>
        </p:nvCxnSpPr>
        <p:spPr>
          <a:xfrm flipV="1">
            <a:off x="9036496" y="2036403"/>
            <a:ext cx="0" cy="296024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85FB52-548D-054F-8F93-1E5EF8AED0A0}"/>
              </a:ext>
            </a:extLst>
          </p:cNvPr>
          <p:cNvCxnSpPr>
            <a:cxnSpLocks/>
          </p:cNvCxnSpPr>
          <p:nvPr/>
        </p:nvCxnSpPr>
        <p:spPr>
          <a:xfrm flipV="1">
            <a:off x="6848589" y="1988840"/>
            <a:ext cx="0" cy="303224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381D7AD-A6B1-9343-9E34-F0F9E487515D}"/>
              </a:ext>
            </a:extLst>
          </p:cNvPr>
          <p:cNvSpPr/>
          <p:nvPr/>
        </p:nvSpPr>
        <p:spPr>
          <a:xfrm>
            <a:off x="6946848" y="3411279"/>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venv</a:t>
            </a:r>
            <a:endParaRPr lang="en-US" dirty="0"/>
          </a:p>
        </p:txBody>
      </p:sp>
      <p:sp>
        <p:nvSpPr>
          <p:cNvPr id="27" name="Rectangle 26">
            <a:extLst>
              <a:ext uri="{FF2B5EF4-FFF2-40B4-BE49-F238E27FC236}">
                <a16:creationId xmlns:a16="http://schemas.microsoft.com/office/drawing/2014/main" id="{7A851BCE-E800-1545-BA7C-BAB85F4243E4}"/>
              </a:ext>
            </a:extLst>
          </p:cNvPr>
          <p:cNvSpPr/>
          <p:nvPr/>
        </p:nvSpPr>
        <p:spPr>
          <a:xfrm>
            <a:off x="6946848" y="2598440"/>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anaconda</a:t>
            </a:r>
          </a:p>
        </p:txBody>
      </p:sp>
      <p:grpSp>
        <p:nvGrpSpPr>
          <p:cNvPr id="33" name="Group 32">
            <a:extLst>
              <a:ext uri="{FF2B5EF4-FFF2-40B4-BE49-F238E27FC236}">
                <a16:creationId xmlns:a16="http://schemas.microsoft.com/office/drawing/2014/main" id="{054DE04E-3176-8245-AFC9-19CC80C719E7}"/>
              </a:ext>
            </a:extLst>
          </p:cNvPr>
          <p:cNvGrpSpPr/>
          <p:nvPr/>
        </p:nvGrpSpPr>
        <p:grpSpPr>
          <a:xfrm>
            <a:off x="7208275" y="1130054"/>
            <a:ext cx="432048" cy="1463366"/>
            <a:chOff x="4968044" y="1131154"/>
            <a:chExt cx="432048" cy="1463366"/>
          </a:xfrm>
        </p:grpSpPr>
        <p:cxnSp>
          <p:nvCxnSpPr>
            <p:cNvPr id="34" name="Straight Arrow Connector 33">
              <a:extLst>
                <a:ext uri="{FF2B5EF4-FFF2-40B4-BE49-F238E27FC236}">
                  <a16:creationId xmlns:a16="http://schemas.microsoft.com/office/drawing/2014/main" id="{30124C35-D00D-5746-9637-226EDFEF3121}"/>
                </a:ext>
              </a:extLst>
            </p:cNvPr>
            <p:cNvCxnSpPr>
              <a:cxnSpLocks/>
            </p:cNvCxnSpPr>
            <p:nvPr/>
          </p:nvCxnSpPr>
          <p:spPr>
            <a:xfrm>
              <a:off x="5184068" y="1486952"/>
              <a:ext cx="0" cy="110756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AFD12C5-6110-6E49-88EF-2366D780C86C}"/>
                </a:ext>
              </a:extLst>
            </p:cNvPr>
            <p:cNvSpPr/>
            <p:nvPr/>
          </p:nvSpPr>
          <p:spPr>
            <a:xfrm>
              <a:off x="4968044" y="1131154"/>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4</a:t>
              </a:r>
            </a:p>
          </p:txBody>
        </p:sp>
      </p:grpSp>
    </p:spTree>
    <p:extLst>
      <p:ext uri="{BB962C8B-B14F-4D97-AF65-F5344CB8AC3E}">
        <p14:creationId xmlns:p14="http://schemas.microsoft.com/office/powerpoint/2010/main" val="294932240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Virtual Environments</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46</a:t>
            </a:fld>
            <a:endParaRPr lang="pt-BR" altLang="x-none" dirty="0"/>
          </a:p>
        </p:txBody>
      </p:sp>
      <p:sp>
        <p:nvSpPr>
          <p:cNvPr id="6" name="Rectangle 5">
            <a:extLst>
              <a:ext uri="{FF2B5EF4-FFF2-40B4-BE49-F238E27FC236}">
                <a16:creationId xmlns:a16="http://schemas.microsoft.com/office/drawing/2014/main" id="{AFEF9D99-1E8E-D948-AB97-9A45C482ED5E}"/>
              </a:ext>
            </a:extLst>
          </p:cNvPr>
          <p:cNvSpPr/>
          <p:nvPr/>
        </p:nvSpPr>
        <p:spPr>
          <a:xfrm>
            <a:off x="251520" y="5178896"/>
            <a:ext cx="1989584"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system</a:t>
            </a:r>
          </a:p>
        </p:txBody>
      </p:sp>
      <p:sp>
        <p:nvSpPr>
          <p:cNvPr id="8" name="Rectangle 7">
            <a:extLst>
              <a:ext uri="{FF2B5EF4-FFF2-40B4-BE49-F238E27FC236}">
                <a16:creationId xmlns:a16="http://schemas.microsoft.com/office/drawing/2014/main" id="{5533EBC9-129E-5841-B704-93969C1AC7E3}"/>
              </a:ext>
            </a:extLst>
          </p:cNvPr>
          <p:cNvSpPr/>
          <p:nvPr/>
        </p:nvSpPr>
        <p:spPr>
          <a:xfrm>
            <a:off x="2483768" y="5175448"/>
            <a:ext cx="6454081"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Roboto Mono" pitchFamily="2" charset="0"/>
                <a:ea typeface="Roboto Mono" pitchFamily="2" charset="0"/>
              </a:rPr>
              <a:t>/</a:t>
            </a:r>
            <a:r>
              <a:rPr lang="en-US" dirty="0" err="1">
                <a:latin typeface="Roboto Mono" pitchFamily="2" charset="0"/>
                <a:ea typeface="Roboto Mono" pitchFamily="2" charset="0"/>
              </a:rPr>
              <a:t>usr</a:t>
            </a:r>
            <a:r>
              <a:rPr lang="en-US" dirty="0">
                <a:latin typeface="Roboto Mono" pitchFamily="2" charset="0"/>
                <a:ea typeface="Roboto Mono" pitchFamily="2" charset="0"/>
              </a:rPr>
              <a:t>/bin/python</a:t>
            </a:r>
          </a:p>
        </p:txBody>
      </p:sp>
      <p:sp>
        <p:nvSpPr>
          <p:cNvPr id="11" name="Rectangle 10">
            <a:extLst>
              <a:ext uri="{FF2B5EF4-FFF2-40B4-BE49-F238E27FC236}">
                <a16:creationId xmlns:a16="http://schemas.microsoft.com/office/drawing/2014/main" id="{6E4F4AAF-58B4-694E-B3AE-E5B380933AF6}"/>
              </a:ext>
            </a:extLst>
          </p:cNvPr>
          <p:cNvSpPr/>
          <p:nvPr/>
        </p:nvSpPr>
        <p:spPr>
          <a:xfrm>
            <a:off x="251520" y="1988840"/>
            <a:ext cx="1989584" cy="295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a:t>
            </a:r>
          </a:p>
        </p:txBody>
      </p:sp>
      <p:sp>
        <p:nvSpPr>
          <p:cNvPr id="14" name="Rectangle 13">
            <a:extLst>
              <a:ext uri="{FF2B5EF4-FFF2-40B4-BE49-F238E27FC236}">
                <a16:creationId xmlns:a16="http://schemas.microsoft.com/office/drawing/2014/main" id="{0B56A815-2907-8B42-9EA2-B4D66025D345}"/>
              </a:ext>
            </a:extLst>
          </p:cNvPr>
          <p:cNvSpPr/>
          <p:nvPr/>
        </p:nvSpPr>
        <p:spPr>
          <a:xfrm>
            <a:off x="6948264" y="4232448"/>
            <a:ext cx="1989585"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user_3</a:t>
            </a:r>
          </a:p>
        </p:txBody>
      </p:sp>
      <p:cxnSp>
        <p:nvCxnSpPr>
          <p:cNvPr id="20" name="Straight Arrow Connector 19">
            <a:extLst>
              <a:ext uri="{FF2B5EF4-FFF2-40B4-BE49-F238E27FC236}">
                <a16:creationId xmlns:a16="http://schemas.microsoft.com/office/drawing/2014/main" id="{3240643E-347E-D341-B20B-CC9D220D54FA}"/>
              </a:ext>
            </a:extLst>
          </p:cNvPr>
          <p:cNvCxnSpPr>
            <a:cxnSpLocks/>
          </p:cNvCxnSpPr>
          <p:nvPr/>
        </p:nvCxnSpPr>
        <p:spPr>
          <a:xfrm>
            <a:off x="3495358" y="1412776"/>
            <a:ext cx="0" cy="369066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010CBF-D2FD-2A47-8A03-4808AF40AC0B}"/>
              </a:ext>
            </a:extLst>
          </p:cNvPr>
          <p:cNvSpPr/>
          <p:nvPr/>
        </p:nvSpPr>
        <p:spPr>
          <a:xfrm>
            <a:off x="4716016" y="4235896"/>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user_2</a:t>
            </a:r>
          </a:p>
        </p:txBody>
      </p:sp>
      <p:sp>
        <p:nvSpPr>
          <p:cNvPr id="36" name="Oval 35">
            <a:extLst>
              <a:ext uri="{FF2B5EF4-FFF2-40B4-BE49-F238E27FC236}">
                <a16:creationId xmlns:a16="http://schemas.microsoft.com/office/drawing/2014/main" id="{129555A4-FD3F-9241-B172-3BB2E9169EA8}"/>
              </a:ext>
            </a:extLst>
          </p:cNvPr>
          <p:cNvSpPr/>
          <p:nvPr/>
        </p:nvSpPr>
        <p:spPr>
          <a:xfrm>
            <a:off x="3275856"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1</a:t>
            </a:r>
          </a:p>
        </p:txBody>
      </p:sp>
      <p:sp>
        <p:nvSpPr>
          <p:cNvPr id="12" name="Rectangle 11">
            <a:extLst>
              <a:ext uri="{FF2B5EF4-FFF2-40B4-BE49-F238E27FC236}">
                <a16:creationId xmlns:a16="http://schemas.microsoft.com/office/drawing/2014/main" id="{1BD77EDA-9F93-8C43-845E-B3C6657BE367}"/>
              </a:ext>
            </a:extLst>
          </p:cNvPr>
          <p:cNvSpPr/>
          <p:nvPr/>
        </p:nvSpPr>
        <p:spPr>
          <a:xfrm>
            <a:off x="2483768" y="4239344"/>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user_1</a:t>
            </a:r>
          </a:p>
        </p:txBody>
      </p:sp>
      <p:sp>
        <p:nvSpPr>
          <p:cNvPr id="15" name="Rectangle 14">
            <a:extLst>
              <a:ext uri="{FF2B5EF4-FFF2-40B4-BE49-F238E27FC236}">
                <a16:creationId xmlns:a16="http://schemas.microsoft.com/office/drawing/2014/main" id="{414420E3-2ED6-DE4A-B84D-903940D9CC30}"/>
              </a:ext>
            </a:extLst>
          </p:cNvPr>
          <p:cNvSpPr/>
          <p:nvPr/>
        </p:nvSpPr>
        <p:spPr>
          <a:xfrm>
            <a:off x="4716016" y="3415208"/>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venv</a:t>
            </a:r>
            <a:endParaRPr lang="en-US" dirty="0"/>
          </a:p>
        </p:txBody>
      </p:sp>
      <p:sp>
        <p:nvSpPr>
          <p:cNvPr id="16" name="Rectangle 15">
            <a:extLst>
              <a:ext uri="{FF2B5EF4-FFF2-40B4-BE49-F238E27FC236}">
                <a16:creationId xmlns:a16="http://schemas.microsoft.com/office/drawing/2014/main" id="{8D7014D0-DE9C-B144-ABD5-923875266BC4}"/>
              </a:ext>
            </a:extLst>
          </p:cNvPr>
          <p:cNvSpPr/>
          <p:nvPr/>
        </p:nvSpPr>
        <p:spPr>
          <a:xfrm>
            <a:off x="4716016" y="2594520"/>
            <a:ext cx="93610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py36</a:t>
            </a:r>
          </a:p>
        </p:txBody>
      </p:sp>
      <p:grpSp>
        <p:nvGrpSpPr>
          <p:cNvPr id="9" name="Group 8">
            <a:extLst>
              <a:ext uri="{FF2B5EF4-FFF2-40B4-BE49-F238E27FC236}">
                <a16:creationId xmlns:a16="http://schemas.microsoft.com/office/drawing/2014/main" id="{35CBB5FE-EAB0-6844-A851-2BFCCB1A3FCC}"/>
              </a:ext>
            </a:extLst>
          </p:cNvPr>
          <p:cNvGrpSpPr/>
          <p:nvPr/>
        </p:nvGrpSpPr>
        <p:grpSpPr>
          <a:xfrm>
            <a:off x="4968044" y="1131154"/>
            <a:ext cx="432048" cy="1463366"/>
            <a:chOff x="4968044" y="1131154"/>
            <a:chExt cx="432048" cy="1463366"/>
          </a:xfrm>
        </p:grpSpPr>
        <p:cxnSp>
          <p:nvCxnSpPr>
            <p:cNvPr id="17" name="Straight Arrow Connector 16">
              <a:extLst>
                <a:ext uri="{FF2B5EF4-FFF2-40B4-BE49-F238E27FC236}">
                  <a16:creationId xmlns:a16="http://schemas.microsoft.com/office/drawing/2014/main" id="{1579425A-3886-234A-87A9-24AEAE2F3A6B}"/>
                </a:ext>
              </a:extLst>
            </p:cNvPr>
            <p:cNvCxnSpPr>
              <a:cxnSpLocks/>
              <a:endCxn id="16" idx="0"/>
            </p:cNvCxnSpPr>
            <p:nvPr/>
          </p:nvCxnSpPr>
          <p:spPr>
            <a:xfrm>
              <a:off x="5184068" y="1486952"/>
              <a:ext cx="0" cy="110756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CB9FFDC-282B-B946-A549-D1CE1E7E325A}"/>
                </a:ext>
              </a:extLst>
            </p:cNvPr>
            <p:cNvSpPr/>
            <p:nvPr/>
          </p:nvSpPr>
          <p:spPr>
            <a:xfrm>
              <a:off x="4968044" y="1131154"/>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2</a:t>
              </a:r>
            </a:p>
          </p:txBody>
        </p:sp>
      </p:grpSp>
      <p:sp>
        <p:nvSpPr>
          <p:cNvPr id="19" name="Rectangle 18">
            <a:extLst>
              <a:ext uri="{FF2B5EF4-FFF2-40B4-BE49-F238E27FC236}">
                <a16:creationId xmlns:a16="http://schemas.microsoft.com/office/drawing/2014/main" id="{5D220A0F-DF0A-AB4F-AF2F-AF440F04E18E}"/>
              </a:ext>
            </a:extLst>
          </p:cNvPr>
          <p:cNvSpPr/>
          <p:nvPr/>
        </p:nvSpPr>
        <p:spPr>
          <a:xfrm>
            <a:off x="5769496" y="2594520"/>
            <a:ext cx="93610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py27</a:t>
            </a:r>
          </a:p>
        </p:txBody>
      </p:sp>
      <p:grpSp>
        <p:nvGrpSpPr>
          <p:cNvPr id="7" name="Group 6">
            <a:extLst>
              <a:ext uri="{FF2B5EF4-FFF2-40B4-BE49-F238E27FC236}">
                <a16:creationId xmlns:a16="http://schemas.microsoft.com/office/drawing/2014/main" id="{6A1513F7-D19F-674A-B963-6BECA4D44DE7}"/>
              </a:ext>
            </a:extLst>
          </p:cNvPr>
          <p:cNvGrpSpPr/>
          <p:nvPr/>
        </p:nvGrpSpPr>
        <p:grpSpPr>
          <a:xfrm>
            <a:off x="6021524" y="1125538"/>
            <a:ext cx="432048" cy="1468982"/>
            <a:chOff x="6012160" y="1125538"/>
            <a:chExt cx="432048" cy="1468982"/>
          </a:xfrm>
        </p:grpSpPr>
        <p:cxnSp>
          <p:nvCxnSpPr>
            <p:cNvPr id="21" name="Straight Arrow Connector 20">
              <a:extLst>
                <a:ext uri="{FF2B5EF4-FFF2-40B4-BE49-F238E27FC236}">
                  <a16:creationId xmlns:a16="http://schemas.microsoft.com/office/drawing/2014/main" id="{8A111F17-8593-634E-B41C-1E3A16C6C419}"/>
                </a:ext>
              </a:extLst>
            </p:cNvPr>
            <p:cNvCxnSpPr>
              <a:cxnSpLocks/>
              <a:endCxn id="19" idx="0"/>
            </p:cNvCxnSpPr>
            <p:nvPr/>
          </p:nvCxnSpPr>
          <p:spPr>
            <a:xfrm>
              <a:off x="6228184" y="1481336"/>
              <a:ext cx="0" cy="111318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18972B9-DDBE-7D40-9802-D28264D99725}"/>
                </a:ext>
              </a:extLst>
            </p:cNvPr>
            <p:cNvSpPr/>
            <p:nvPr/>
          </p:nvSpPr>
          <p:spPr>
            <a:xfrm>
              <a:off x="6012160"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3</a:t>
              </a:r>
            </a:p>
          </p:txBody>
        </p:sp>
      </p:grpSp>
      <p:cxnSp>
        <p:nvCxnSpPr>
          <p:cNvPr id="25" name="Straight Connector 24">
            <a:extLst>
              <a:ext uri="{FF2B5EF4-FFF2-40B4-BE49-F238E27FC236}">
                <a16:creationId xmlns:a16="http://schemas.microsoft.com/office/drawing/2014/main" id="{7E349261-2BEC-2544-8919-A5AA4C5774F3}"/>
              </a:ext>
            </a:extLst>
          </p:cNvPr>
          <p:cNvCxnSpPr>
            <a:cxnSpLocks/>
          </p:cNvCxnSpPr>
          <p:nvPr/>
        </p:nvCxnSpPr>
        <p:spPr>
          <a:xfrm>
            <a:off x="6876827" y="5021088"/>
            <a:ext cx="2232248" cy="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4655419-339D-0046-981B-8F82A18E6CA6}"/>
              </a:ext>
            </a:extLst>
          </p:cNvPr>
          <p:cNvCxnSpPr>
            <a:cxnSpLocks/>
          </p:cNvCxnSpPr>
          <p:nvPr/>
        </p:nvCxnSpPr>
        <p:spPr>
          <a:xfrm flipV="1">
            <a:off x="9036496" y="2036403"/>
            <a:ext cx="0" cy="296024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85FB52-548D-054F-8F93-1E5EF8AED0A0}"/>
              </a:ext>
            </a:extLst>
          </p:cNvPr>
          <p:cNvCxnSpPr>
            <a:cxnSpLocks/>
          </p:cNvCxnSpPr>
          <p:nvPr/>
        </p:nvCxnSpPr>
        <p:spPr>
          <a:xfrm flipV="1">
            <a:off x="6848589" y="1988840"/>
            <a:ext cx="0" cy="303224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381D7AD-A6B1-9343-9E34-F0F9E487515D}"/>
              </a:ext>
            </a:extLst>
          </p:cNvPr>
          <p:cNvSpPr/>
          <p:nvPr/>
        </p:nvSpPr>
        <p:spPr>
          <a:xfrm>
            <a:off x="6946848" y="3411279"/>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venv</a:t>
            </a:r>
            <a:endParaRPr lang="en-US" dirty="0"/>
          </a:p>
        </p:txBody>
      </p:sp>
      <p:sp>
        <p:nvSpPr>
          <p:cNvPr id="27" name="Rectangle 26">
            <a:extLst>
              <a:ext uri="{FF2B5EF4-FFF2-40B4-BE49-F238E27FC236}">
                <a16:creationId xmlns:a16="http://schemas.microsoft.com/office/drawing/2014/main" id="{7A851BCE-E800-1545-BA7C-BAB85F4243E4}"/>
              </a:ext>
            </a:extLst>
          </p:cNvPr>
          <p:cNvSpPr/>
          <p:nvPr/>
        </p:nvSpPr>
        <p:spPr>
          <a:xfrm>
            <a:off x="6946848" y="2598440"/>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anaconda</a:t>
            </a:r>
          </a:p>
        </p:txBody>
      </p:sp>
      <p:sp>
        <p:nvSpPr>
          <p:cNvPr id="29" name="Rectangle 28">
            <a:extLst>
              <a:ext uri="{FF2B5EF4-FFF2-40B4-BE49-F238E27FC236}">
                <a16:creationId xmlns:a16="http://schemas.microsoft.com/office/drawing/2014/main" id="{B1F259AB-6020-4A43-AD55-4DE2AD49EEE7}"/>
              </a:ext>
            </a:extLst>
          </p:cNvPr>
          <p:cNvSpPr/>
          <p:nvPr/>
        </p:nvSpPr>
        <p:spPr>
          <a:xfrm>
            <a:off x="7941640" y="2062665"/>
            <a:ext cx="974790" cy="407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py27</a:t>
            </a:r>
          </a:p>
        </p:txBody>
      </p:sp>
      <p:grpSp>
        <p:nvGrpSpPr>
          <p:cNvPr id="30" name="Group 29">
            <a:extLst>
              <a:ext uri="{FF2B5EF4-FFF2-40B4-BE49-F238E27FC236}">
                <a16:creationId xmlns:a16="http://schemas.microsoft.com/office/drawing/2014/main" id="{F05851E4-2194-7543-8DEF-ABAE4D10082D}"/>
              </a:ext>
            </a:extLst>
          </p:cNvPr>
          <p:cNvGrpSpPr/>
          <p:nvPr/>
        </p:nvGrpSpPr>
        <p:grpSpPr>
          <a:xfrm>
            <a:off x="7208275" y="1130054"/>
            <a:ext cx="432048" cy="1463366"/>
            <a:chOff x="4968044" y="1131154"/>
            <a:chExt cx="432048" cy="1463366"/>
          </a:xfrm>
        </p:grpSpPr>
        <p:cxnSp>
          <p:nvCxnSpPr>
            <p:cNvPr id="32" name="Straight Arrow Connector 31">
              <a:extLst>
                <a:ext uri="{FF2B5EF4-FFF2-40B4-BE49-F238E27FC236}">
                  <a16:creationId xmlns:a16="http://schemas.microsoft.com/office/drawing/2014/main" id="{DA82BBF1-E44E-8543-8459-1B82DC09FE4E}"/>
                </a:ext>
              </a:extLst>
            </p:cNvPr>
            <p:cNvCxnSpPr>
              <a:cxnSpLocks/>
            </p:cNvCxnSpPr>
            <p:nvPr/>
          </p:nvCxnSpPr>
          <p:spPr>
            <a:xfrm>
              <a:off x="5184068" y="1486952"/>
              <a:ext cx="0" cy="110756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49BCA25-F383-BC4D-819C-6E4EB907B3B0}"/>
                </a:ext>
              </a:extLst>
            </p:cNvPr>
            <p:cNvSpPr/>
            <p:nvPr/>
          </p:nvSpPr>
          <p:spPr>
            <a:xfrm>
              <a:off x="4968044" y="1131154"/>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4</a:t>
              </a:r>
            </a:p>
          </p:txBody>
        </p:sp>
      </p:grpSp>
      <p:grpSp>
        <p:nvGrpSpPr>
          <p:cNvPr id="34" name="Group 33">
            <a:extLst>
              <a:ext uri="{FF2B5EF4-FFF2-40B4-BE49-F238E27FC236}">
                <a16:creationId xmlns:a16="http://schemas.microsoft.com/office/drawing/2014/main" id="{0271CBF0-D07D-024D-A0B4-C2E9D154C174}"/>
              </a:ext>
            </a:extLst>
          </p:cNvPr>
          <p:cNvGrpSpPr/>
          <p:nvPr/>
        </p:nvGrpSpPr>
        <p:grpSpPr>
          <a:xfrm>
            <a:off x="8213011" y="1125538"/>
            <a:ext cx="432048" cy="937127"/>
            <a:chOff x="4968044" y="1131154"/>
            <a:chExt cx="432048" cy="937127"/>
          </a:xfrm>
        </p:grpSpPr>
        <p:cxnSp>
          <p:nvCxnSpPr>
            <p:cNvPr id="35" name="Straight Arrow Connector 34">
              <a:extLst>
                <a:ext uri="{FF2B5EF4-FFF2-40B4-BE49-F238E27FC236}">
                  <a16:creationId xmlns:a16="http://schemas.microsoft.com/office/drawing/2014/main" id="{49FF211F-8A53-954A-863F-5BFB4412842F}"/>
                </a:ext>
              </a:extLst>
            </p:cNvPr>
            <p:cNvCxnSpPr>
              <a:cxnSpLocks/>
              <a:endCxn id="29" idx="0"/>
            </p:cNvCxnSpPr>
            <p:nvPr/>
          </p:nvCxnSpPr>
          <p:spPr>
            <a:xfrm>
              <a:off x="5184068" y="1486952"/>
              <a:ext cx="0" cy="581329"/>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1CF6BD5F-B549-F74B-A311-8EBD1FAFE88D}"/>
                </a:ext>
              </a:extLst>
            </p:cNvPr>
            <p:cNvSpPr/>
            <p:nvPr/>
          </p:nvSpPr>
          <p:spPr>
            <a:xfrm>
              <a:off x="4968044" y="1131154"/>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5</a:t>
              </a:r>
            </a:p>
          </p:txBody>
        </p:sp>
      </p:grpSp>
    </p:spTree>
    <p:extLst>
      <p:ext uri="{BB962C8B-B14F-4D97-AF65-F5344CB8AC3E}">
        <p14:creationId xmlns:p14="http://schemas.microsoft.com/office/powerpoint/2010/main" val="294576709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47</a:t>
            </a:fld>
            <a:endParaRPr lang="pt-BR" altLang="x-none" dirty="0"/>
          </a:p>
        </p:txBody>
      </p:sp>
      <p:pic>
        <p:nvPicPr>
          <p:cNvPr id="6" name="Picture 5">
            <a:extLst>
              <a:ext uri="{FF2B5EF4-FFF2-40B4-BE49-F238E27FC236}">
                <a16:creationId xmlns:a16="http://schemas.microsoft.com/office/drawing/2014/main" id="{B051EECA-ECF9-A041-9B2D-704B32D8168A}"/>
              </a:ext>
            </a:extLst>
          </p:cNvPr>
          <p:cNvPicPr>
            <a:picLocks noChangeAspect="1"/>
          </p:cNvPicPr>
          <p:nvPr/>
        </p:nvPicPr>
        <p:blipFill rotWithShape="1">
          <a:blip r:embed="rId2">
            <a:alphaModFix/>
            <a:extLst/>
          </a:blip>
          <a:srcRect l="2750" r="3538"/>
          <a:stretch/>
        </p:blipFill>
        <p:spPr>
          <a:xfrm>
            <a:off x="251520" y="1484498"/>
            <a:ext cx="8568952" cy="4622292"/>
          </a:xfrm>
          <a:prstGeom prst="rect">
            <a:avLst/>
          </a:prstGeom>
        </p:spPr>
      </p:pic>
    </p:spTree>
    <p:extLst>
      <p:ext uri="{BB962C8B-B14F-4D97-AF65-F5344CB8AC3E}">
        <p14:creationId xmlns:p14="http://schemas.microsoft.com/office/powerpoint/2010/main" val="266240761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48</a:t>
            </a:fld>
            <a:endParaRPr lang="pt-BR" altLang="x-none" dirty="0"/>
          </a:p>
        </p:txBody>
      </p:sp>
      <p:grpSp>
        <p:nvGrpSpPr>
          <p:cNvPr id="20" name="Group 19">
            <a:extLst>
              <a:ext uri="{FF2B5EF4-FFF2-40B4-BE49-F238E27FC236}">
                <a16:creationId xmlns:a16="http://schemas.microsoft.com/office/drawing/2014/main" id="{3F78EE1D-10F3-3F46-A43B-D249591E290F}"/>
              </a:ext>
            </a:extLst>
          </p:cNvPr>
          <p:cNvGrpSpPr/>
          <p:nvPr/>
        </p:nvGrpSpPr>
        <p:grpSpPr>
          <a:xfrm>
            <a:off x="2514783" y="1593567"/>
            <a:ext cx="3988592" cy="2104405"/>
            <a:chOff x="2508753" y="1362322"/>
            <a:chExt cx="3988592" cy="2104405"/>
          </a:xfrm>
        </p:grpSpPr>
        <p:sp>
          <p:nvSpPr>
            <p:cNvPr id="14" name="TextBox 13">
              <a:extLst>
                <a:ext uri="{FF2B5EF4-FFF2-40B4-BE49-F238E27FC236}">
                  <a16:creationId xmlns:a16="http://schemas.microsoft.com/office/drawing/2014/main" id="{308759D8-950E-F641-97BC-B4BDC87F780F}"/>
                </a:ext>
              </a:extLst>
            </p:cNvPr>
            <p:cNvSpPr txBox="1"/>
            <p:nvPr/>
          </p:nvSpPr>
          <p:spPr>
            <a:xfrm>
              <a:off x="2508753" y="2881952"/>
              <a:ext cx="3988592" cy="584775"/>
            </a:xfrm>
            <a:prstGeom prst="rect">
              <a:avLst/>
            </a:prstGeom>
            <a:noFill/>
          </p:spPr>
          <p:txBody>
            <a:bodyPr wrap="none" rtlCol="0">
              <a:spAutoFit/>
            </a:bodyPr>
            <a:lstStyle/>
            <a:p>
              <a:r>
                <a:rPr lang="en-US" sz="3200" dirty="0">
                  <a:hlinkClick r:id="rId2"/>
                </a:rPr>
                <a:t>Download and Install</a:t>
              </a:r>
              <a:endParaRPr lang="en-US" sz="3200" dirty="0"/>
            </a:p>
          </p:txBody>
        </p:sp>
        <p:pic>
          <p:nvPicPr>
            <p:cNvPr id="16" name="Picture 15">
              <a:extLst>
                <a:ext uri="{FF2B5EF4-FFF2-40B4-BE49-F238E27FC236}">
                  <a16:creationId xmlns:a16="http://schemas.microsoft.com/office/drawing/2014/main" id="{603A3BB4-002F-414F-AC69-26991666790C}"/>
                </a:ext>
              </a:extLst>
            </p:cNvPr>
            <p:cNvPicPr>
              <a:picLocks noChangeAspect="1"/>
            </p:cNvPicPr>
            <p:nvPr/>
          </p:nvPicPr>
          <p:blipFill>
            <a:blip r:embed="rId3"/>
            <a:stretch>
              <a:fillRect/>
            </a:stretch>
          </p:blipFill>
          <p:spPr>
            <a:xfrm>
              <a:off x="2977306" y="1362322"/>
              <a:ext cx="3001516" cy="1500758"/>
            </a:xfrm>
            <a:prstGeom prst="rect">
              <a:avLst/>
            </a:prstGeom>
          </p:spPr>
        </p:pic>
      </p:grpSp>
      <p:grpSp>
        <p:nvGrpSpPr>
          <p:cNvPr id="19" name="Group 18">
            <a:extLst>
              <a:ext uri="{FF2B5EF4-FFF2-40B4-BE49-F238E27FC236}">
                <a16:creationId xmlns:a16="http://schemas.microsoft.com/office/drawing/2014/main" id="{A00C0489-ADAB-1C4B-BB11-69D489C419B4}"/>
              </a:ext>
            </a:extLst>
          </p:cNvPr>
          <p:cNvGrpSpPr/>
          <p:nvPr/>
        </p:nvGrpSpPr>
        <p:grpSpPr>
          <a:xfrm>
            <a:off x="2508753" y="4209606"/>
            <a:ext cx="3988592" cy="1718306"/>
            <a:chOff x="2521212" y="3882679"/>
            <a:chExt cx="3988592" cy="1718306"/>
          </a:xfrm>
        </p:grpSpPr>
        <p:sp>
          <p:nvSpPr>
            <p:cNvPr id="15" name="TextBox 14">
              <a:extLst>
                <a:ext uri="{FF2B5EF4-FFF2-40B4-BE49-F238E27FC236}">
                  <a16:creationId xmlns:a16="http://schemas.microsoft.com/office/drawing/2014/main" id="{3B15899B-455A-6242-A045-AED04A3CE760}"/>
                </a:ext>
              </a:extLst>
            </p:cNvPr>
            <p:cNvSpPr txBox="1"/>
            <p:nvPr/>
          </p:nvSpPr>
          <p:spPr>
            <a:xfrm>
              <a:off x="2521212" y="5016210"/>
              <a:ext cx="3988592" cy="584775"/>
            </a:xfrm>
            <a:prstGeom prst="rect">
              <a:avLst/>
            </a:prstGeom>
            <a:noFill/>
          </p:spPr>
          <p:txBody>
            <a:bodyPr wrap="none" rtlCol="0">
              <a:spAutoFit/>
            </a:bodyPr>
            <a:lstStyle/>
            <a:p>
              <a:r>
                <a:rPr lang="en-US" sz="3200" dirty="0">
                  <a:hlinkClick r:id="rId4"/>
                </a:rPr>
                <a:t>Download and Install</a:t>
              </a:r>
              <a:endParaRPr lang="en-US" sz="3200" dirty="0"/>
            </a:p>
          </p:txBody>
        </p:sp>
        <p:pic>
          <p:nvPicPr>
            <p:cNvPr id="17" name="Picture 16">
              <a:extLst>
                <a:ext uri="{FF2B5EF4-FFF2-40B4-BE49-F238E27FC236}">
                  <a16:creationId xmlns:a16="http://schemas.microsoft.com/office/drawing/2014/main" id="{748BFD6B-C6EF-074E-95E6-7ED58F958FED}"/>
                </a:ext>
              </a:extLst>
            </p:cNvPr>
            <p:cNvPicPr>
              <a:picLocks noChangeAspect="1"/>
            </p:cNvPicPr>
            <p:nvPr/>
          </p:nvPicPr>
          <p:blipFill>
            <a:blip r:embed="rId5"/>
            <a:stretch>
              <a:fillRect/>
            </a:stretch>
          </p:blipFill>
          <p:spPr>
            <a:xfrm>
              <a:off x="3166831" y="4175067"/>
              <a:ext cx="2689096" cy="1080120"/>
            </a:xfrm>
            <a:prstGeom prst="rect">
              <a:avLst/>
            </a:prstGeom>
          </p:spPr>
        </p:pic>
        <p:sp>
          <p:nvSpPr>
            <p:cNvPr id="18" name="TextBox 17">
              <a:extLst>
                <a:ext uri="{FF2B5EF4-FFF2-40B4-BE49-F238E27FC236}">
                  <a16:creationId xmlns:a16="http://schemas.microsoft.com/office/drawing/2014/main" id="{219DDA08-85AC-474B-9796-5B70B359829A}"/>
                </a:ext>
              </a:extLst>
            </p:cNvPr>
            <p:cNvSpPr txBox="1"/>
            <p:nvPr/>
          </p:nvSpPr>
          <p:spPr>
            <a:xfrm>
              <a:off x="3986235" y="3882679"/>
              <a:ext cx="1050288" cy="584775"/>
            </a:xfrm>
            <a:prstGeom prst="rect">
              <a:avLst/>
            </a:prstGeom>
            <a:noFill/>
          </p:spPr>
          <p:txBody>
            <a:bodyPr wrap="none" rtlCol="0">
              <a:spAutoFit/>
            </a:bodyPr>
            <a:lstStyle/>
            <a:p>
              <a:r>
                <a:rPr lang="en-US" sz="3200" dirty="0">
                  <a:latin typeface="Helvetica" pitchFamily="2" charset="0"/>
                </a:rPr>
                <a:t>MINI</a:t>
              </a:r>
            </a:p>
          </p:txBody>
        </p:sp>
      </p:grpSp>
    </p:spTree>
    <p:extLst>
      <p:ext uri="{BB962C8B-B14F-4D97-AF65-F5344CB8AC3E}">
        <p14:creationId xmlns:p14="http://schemas.microsoft.com/office/powerpoint/2010/main" val="103306742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49</a:t>
            </a:fld>
            <a:endParaRPr lang="pt-BR" altLang="x-none" dirty="0"/>
          </a:p>
        </p:txBody>
      </p:sp>
      <p:sp>
        <p:nvSpPr>
          <p:cNvPr id="7" name="Rounded Rectangle 6">
            <a:extLst>
              <a:ext uri="{FF2B5EF4-FFF2-40B4-BE49-F238E27FC236}">
                <a16:creationId xmlns:a16="http://schemas.microsoft.com/office/drawing/2014/main" id="{ACEE57AA-01FE-ED41-927F-8C8D6FFC7303}"/>
              </a:ext>
            </a:extLst>
          </p:cNvPr>
          <p:cNvSpPr/>
          <p:nvPr/>
        </p:nvSpPr>
        <p:spPr>
          <a:xfrm>
            <a:off x="350168" y="2076947"/>
            <a:ext cx="5715478" cy="683835"/>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which python</a:t>
            </a:r>
          </a:p>
          <a:p>
            <a:r>
              <a:rPr lang="en-US" dirty="0">
                <a:solidFill>
                  <a:schemeClr val="bg1">
                    <a:lumMod val="65000"/>
                  </a:schemeClr>
                </a:solidFill>
                <a:latin typeface="Roboto Mono" pitchFamily="2" charset="0"/>
                <a:ea typeface="Roboto Mono" pitchFamily="2" charset="0"/>
                <a:cs typeface="Consolas" panose="020B0609020204030204" pitchFamily="49" charset="0"/>
              </a:rPr>
              <a:t>/</a:t>
            </a:r>
            <a:r>
              <a:rPr lang="en-US" dirty="0" err="1">
                <a:solidFill>
                  <a:schemeClr val="bg1">
                    <a:lumMod val="65000"/>
                  </a:schemeClr>
                </a:solidFill>
                <a:latin typeface="Roboto Mono" pitchFamily="2" charset="0"/>
                <a:ea typeface="Roboto Mono" pitchFamily="2" charset="0"/>
                <a:cs typeface="Consolas" panose="020B0609020204030204" pitchFamily="49" charset="0"/>
              </a:rPr>
              <a:t>usr</a:t>
            </a:r>
            <a:r>
              <a:rPr lang="en-US" dirty="0">
                <a:solidFill>
                  <a:schemeClr val="bg1">
                    <a:lumMod val="65000"/>
                  </a:schemeClr>
                </a:solidFill>
                <a:latin typeface="Roboto Mono" pitchFamily="2" charset="0"/>
                <a:ea typeface="Roboto Mono" pitchFamily="2" charset="0"/>
                <a:cs typeface="Consolas" panose="020B0609020204030204" pitchFamily="49" charset="0"/>
              </a:rPr>
              <a:t>/bin/python</a:t>
            </a:r>
          </a:p>
        </p:txBody>
      </p:sp>
      <p:sp>
        <p:nvSpPr>
          <p:cNvPr id="8" name="Rounded Rectangle 7">
            <a:extLst>
              <a:ext uri="{FF2B5EF4-FFF2-40B4-BE49-F238E27FC236}">
                <a16:creationId xmlns:a16="http://schemas.microsoft.com/office/drawing/2014/main" id="{DF7BE7E1-3831-884F-A8F3-35E8969E3B9A}"/>
              </a:ext>
            </a:extLst>
          </p:cNvPr>
          <p:cNvSpPr/>
          <p:nvPr/>
        </p:nvSpPr>
        <p:spPr>
          <a:xfrm>
            <a:off x="350168" y="3668675"/>
            <a:ext cx="5715478" cy="683835"/>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which python</a:t>
            </a:r>
          </a:p>
          <a:p>
            <a:r>
              <a:rPr lang="en-US" dirty="0">
                <a:solidFill>
                  <a:schemeClr val="bg1">
                    <a:lumMod val="50000"/>
                  </a:schemeClr>
                </a:solidFill>
                <a:latin typeface="Monaco" pitchFamily="2" charset="77"/>
              </a:rPr>
              <a:t>/Users/</a:t>
            </a:r>
            <a:r>
              <a:rPr lang="en-US" dirty="0" err="1">
                <a:solidFill>
                  <a:schemeClr val="bg1">
                    <a:lumMod val="50000"/>
                  </a:schemeClr>
                </a:solidFill>
                <a:latin typeface="Monaco" pitchFamily="2" charset="77"/>
              </a:rPr>
              <a:t>bquint</a:t>
            </a:r>
            <a:r>
              <a:rPr lang="en-US" dirty="0">
                <a:solidFill>
                  <a:schemeClr val="bg1">
                    <a:lumMod val="50000"/>
                  </a:schemeClr>
                </a:solidFill>
                <a:latin typeface="Monaco" pitchFamily="2" charset="77"/>
              </a:rPr>
              <a:t>/</a:t>
            </a:r>
            <a:r>
              <a:rPr lang="en-US" dirty="0">
                <a:solidFill>
                  <a:schemeClr val="bg1"/>
                </a:solidFill>
                <a:latin typeface="Monaco" pitchFamily="2" charset="77"/>
              </a:rPr>
              <a:t>miniconda3</a:t>
            </a:r>
            <a:r>
              <a:rPr lang="en-US" dirty="0">
                <a:solidFill>
                  <a:schemeClr val="bg1">
                    <a:lumMod val="50000"/>
                  </a:schemeClr>
                </a:solidFill>
                <a:latin typeface="Monaco" pitchFamily="2" charset="77"/>
              </a:rPr>
              <a:t>/bin/python</a:t>
            </a:r>
          </a:p>
        </p:txBody>
      </p:sp>
      <p:sp>
        <p:nvSpPr>
          <p:cNvPr id="10" name="Rounded Rectangle 9">
            <a:extLst>
              <a:ext uri="{FF2B5EF4-FFF2-40B4-BE49-F238E27FC236}">
                <a16:creationId xmlns:a16="http://schemas.microsoft.com/office/drawing/2014/main" id="{44C7C7C4-C07D-3944-9C17-F05025A23218}"/>
              </a:ext>
            </a:extLst>
          </p:cNvPr>
          <p:cNvSpPr/>
          <p:nvPr/>
        </p:nvSpPr>
        <p:spPr>
          <a:xfrm>
            <a:off x="382694" y="5260404"/>
            <a:ext cx="5682952" cy="683835"/>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which python</a:t>
            </a:r>
          </a:p>
          <a:p>
            <a:r>
              <a:rPr lang="en-US" dirty="0">
                <a:solidFill>
                  <a:schemeClr val="bg1">
                    <a:lumMod val="50000"/>
                  </a:schemeClr>
                </a:solidFill>
                <a:latin typeface="Monaco" pitchFamily="2" charset="77"/>
              </a:rPr>
              <a:t>/Users/</a:t>
            </a:r>
            <a:r>
              <a:rPr lang="en-US" dirty="0" err="1">
                <a:solidFill>
                  <a:schemeClr val="bg1">
                    <a:lumMod val="50000"/>
                  </a:schemeClr>
                </a:solidFill>
                <a:latin typeface="Monaco" pitchFamily="2" charset="77"/>
              </a:rPr>
              <a:t>bquint</a:t>
            </a:r>
            <a:r>
              <a:rPr lang="en-US" dirty="0">
                <a:solidFill>
                  <a:schemeClr val="bg1">
                    <a:lumMod val="50000"/>
                  </a:schemeClr>
                </a:solidFill>
                <a:latin typeface="Monaco" pitchFamily="2" charset="77"/>
              </a:rPr>
              <a:t>/</a:t>
            </a:r>
            <a:r>
              <a:rPr lang="en-US" dirty="0">
                <a:solidFill>
                  <a:schemeClr val="bg1"/>
                </a:solidFill>
                <a:latin typeface="Monaco" pitchFamily="2" charset="77"/>
              </a:rPr>
              <a:t>anaconda3</a:t>
            </a:r>
            <a:r>
              <a:rPr lang="en-US" dirty="0">
                <a:solidFill>
                  <a:schemeClr val="bg1">
                    <a:lumMod val="50000"/>
                  </a:schemeClr>
                </a:solidFill>
                <a:latin typeface="Monaco" pitchFamily="2" charset="77"/>
              </a:rPr>
              <a:t>/bin/python</a:t>
            </a:r>
          </a:p>
        </p:txBody>
      </p:sp>
      <p:sp>
        <p:nvSpPr>
          <p:cNvPr id="6" name="TextBox 5">
            <a:extLst>
              <a:ext uri="{FF2B5EF4-FFF2-40B4-BE49-F238E27FC236}">
                <a16:creationId xmlns:a16="http://schemas.microsoft.com/office/drawing/2014/main" id="{A01F11B7-252A-0B48-9B92-28365249215A}"/>
              </a:ext>
            </a:extLst>
          </p:cNvPr>
          <p:cNvSpPr txBox="1"/>
          <p:nvPr/>
        </p:nvSpPr>
        <p:spPr>
          <a:xfrm>
            <a:off x="350168" y="1504504"/>
            <a:ext cx="6607835" cy="523220"/>
          </a:xfrm>
          <a:prstGeom prst="rect">
            <a:avLst/>
          </a:prstGeom>
          <a:noFill/>
        </p:spPr>
        <p:txBody>
          <a:bodyPr wrap="none" rtlCol="0">
            <a:spAutoFit/>
          </a:bodyPr>
          <a:lstStyle/>
          <a:p>
            <a:r>
              <a:rPr lang="en-US" sz="2800" dirty="0"/>
              <a:t>Let’s check </a:t>
            </a:r>
            <a:r>
              <a:rPr lang="en-US" sz="2800" dirty="0">
                <a:solidFill>
                  <a:schemeClr val="accent6">
                    <a:lumMod val="75000"/>
                  </a:schemeClr>
                </a:solidFill>
                <a:latin typeface="Roboto Mono" pitchFamily="2" charset="0"/>
                <a:ea typeface="Roboto Mono" pitchFamily="2" charset="0"/>
              </a:rPr>
              <a:t>which</a:t>
            </a:r>
            <a:r>
              <a:rPr lang="en-US" sz="2800" dirty="0"/>
              <a:t> Python we are using.</a:t>
            </a:r>
          </a:p>
        </p:txBody>
      </p:sp>
      <p:sp>
        <p:nvSpPr>
          <p:cNvPr id="13" name="TextBox 12">
            <a:extLst>
              <a:ext uri="{FF2B5EF4-FFF2-40B4-BE49-F238E27FC236}">
                <a16:creationId xmlns:a16="http://schemas.microsoft.com/office/drawing/2014/main" id="{C6D2A06B-58D7-0E47-A217-67C9FD9D51A2}"/>
              </a:ext>
            </a:extLst>
          </p:cNvPr>
          <p:cNvSpPr txBox="1"/>
          <p:nvPr/>
        </p:nvSpPr>
        <p:spPr>
          <a:xfrm>
            <a:off x="6065646" y="2145080"/>
            <a:ext cx="1382110" cy="523220"/>
          </a:xfrm>
          <a:prstGeom prst="rect">
            <a:avLst/>
          </a:prstGeom>
          <a:noFill/>
        </p:spPr>
        <p:txBody>
          <a:bodyPr wrap="none" rtlCol="0">
            <a:spAutoFit/>
          </a:bodyPr>
          <a:lstStyle/>
          <a:p>
            <a:r>
              <a:rPr lang="en-US" sz="2800" dirty="0"/>
              <a:t>System</a:t>
            </a:r>
          </a:p>
        </p:txBody>
      </p:sp>
      <p:sp>
        <p:nvSpPr>
          <p:cNvPr id="14" name="TextBox 13">
            <a:extLst>
              <a:ext uri="{FF2B5EF4-FFF2-40B4-BE49-F238E27FC236}">
                <a16:creationId xmlns:a16="http://schemas.microsoft.com/office/drawing/2014/main" id="{DB161C25-AD27-5F47-8835-27F978D8E1F6}"/>
              </a:ext>
            </a:extLst>
          </p:cNvPr>
          <p:cNvSpPr txBox="1"/>
          <p:nvPr/>
        </p:nvSpPr>
        <p:spPr>
          <a:xfrm>
            <a:off x="6092163" y="3742590"/>
            <a:ext cx="1826141" cy="523220"/>
          </a:xfrm>
          <a:prstGeom prst="rect">
            <a:avLst/>
          </a:prstGeom>
          <a:noFill/>
        </p:spPr>
        <p:txBody>
          <a:bodyPr wrap="none" rtlCol="0">
            <a:spAutoFit/>
          </a:bodyPr>
          <a:lstStyle/>
          <a:p>
            <a:r>
              <a:rPr lang="en-US" sz="2800" dirty="0" err="1"/>
              <a:t>Miniconda</a:t>
            </a:r>
            <a:endParaRPr lang="en-US" sz="2800" dirty="0"/>
          </a:p>
        </p:txBody>
      </p:sp>
      <p:sp>
        <p:nvSpPr>
          <p:cNvPr id="15" name="TextBox 14">
            <a:extLst>
              <a:ext uri="{FF2B5EF4-FFF2-40B4-BE49-F238E27FC236}">
                <a16:creationId xmlns:a16="http://schemas.microsoft.com/office/drawing/2014/main" id="{A2F5A3AE-7DD8-FC4E-84EE-1921B6CC4366}"/>
              </a:ext>
            </a:extLst>
          </p:cNvPr>
          <p:cNvSpPr txBox="1"/>
          <p:nvPr/>
        </p:nvSpPr>
        <p:spPr>
          <a:xfrm>
            <a:off x="6113002" y="5340101"/>
            <a:ext cx="1805302" cy="523220"/>
          </a:xfrm>
          <a:prstGeom prst="rect">
            <a:avLst/>
          </a:prstGeom>
          <a:noFill/>
        </p:spPr>
        <p:txBody>
          <a:bodyPr wrap="none" rtlCol="0">
            <a:spAutoFit/>
          </a:bodyPr>
          <a:lstStyle/>
          <a:p>
            <a:r>
              <a:rPr lang="en-US" sz="2800" dirty="0"/>
              <a:t>Anaconda</a:t>
            </a:r>
          </a:p>
        </p:txBody>
      </p:sp>
    </p:spTree>
    <p:extLst>
      <p:ext uri="{BB962C8B-B14F-4D97-AF65-F5344CB8AC3E}">
        <p14:creationId xmlns:p14="http://schemas.microsoft.com/office/powerpoint/2010/main" val="12027612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a:latin typeface="Calibri" charset="0"/>
                <a:ea typeface="Courier New" charset="0"/>
                <a:cs typeface="Courier New" charset="0"/>
              </a:rPr>
              <a:t>modules</a:t>
            </a:r>
          </a:p>
        </p:txBody>
      </p:sp>
      <p:sp>
        <p:nvSpPr>
          <p:cNvPr id="7" name="Rounded Rectangle 6">
            <a:extLst>
              <a:ext uri="{FF2B5EF4-FFF2-40B4-BE49-F238E27FC236}">
                <a16:creationId xmlns:a16="http://schemas.microsoft.com/office/drawing/2014/main" id="{F5411009-7777-2941-9089-D24F54F7C456}"/>
              </a:ext>
            </a:extLst>
          </p:cNvPr>
          <p:cNvSpPr/>
          <p:nvPr/>
        </p:nvSpPr>
        <p:spPr>
          <a:xfrm>
            <a:off x="449530" y="1412776"/>
            <a:ext cx="8336632" cy="3449360"/>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 </a:t>
            </a:r>
            <a:r>
              <a:rPr lang="en-US" dirty="0">
                <a:solidFill>
                  <a:schemeClr val="accent6">
                    <a:lumMod val="75000"/>
                  </a:schemeClr>
                </a:solidFill>
                <a:latin typeface="Roboto Mono" pitchFamily="2" charset="0"/>
                <a:ea typeface="Roboto Mono" pitchFamily="2" charset="0"/>
                <a:cs typeface="Consolas" charset="0"/>
              </a:rPr>
              <a:t> </a:t>
            </a: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p:txBody>
      </p:sp>
      <p:sp>
        <p:nvSpPr>
          <p:cNvPr id="10" name="Rounded Rectangle 9">
            <a:extLst>
              <a:ext uri="{FF2B5EF4-FFF2-40B4-BE49-F238E27FC236}">
                <a16:creationId xmlns:a16="http://schemas.microsoft.com/office/drawing/2014/main" id="{149AC1BA-DA10-C040-BBD8-6FB1A85D20C7}"/>
              </a:ext>
            </a:extLst>
          </p:cNvPr>
          <p:cNvSpPr/>
          <p:nvPr/>
        </p:nvSpPr>
        <p:spPr>
          <a:xfrm>
            <a:off x="3995936" y="4155369"/>
            <a:ext cx="4986566" cy="2149197"/>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1</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a:solidFill>
                  <a:srgbClr val="00B050"/>
                </a:solidFill>
                <a:latin typeface="Consolas" panose="020B0609020204030204" pitchFamily="49" charset="0"/>
                <a:ea typeface="Roboto Mono" pitchFamily="2" charset="0"/>
                <a:cs typeface="Consolas" panose="020B0609020204030204" pitchFamily="49" charset="0"/>
              </a:rPr>
              <a:t>import</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err="1">
                <a:solidFill>
                  <a:srgbClr val="76D6FF"/>
                </a:solidFill>
                <a:latin typeface="Consolas" panose="020B0609020204030204" pitchFamily="49" charset="0"/>
                <a:ea typeface="Roboto Mono" pitchFamily="2" charset="0"/>
                <a:cs typeface="Consolas" panose="020B0609020204030204" pitchFamily="49" charset="0"/>
              </a:rPr>
              <a:t>my_module</a:t>
            </a:r>
            <a:endParaRPr lang="en-US" b="1" dirty="0">
              <a:solidFill>
                <a:srgbClr val="76D6FF"/>
              </a:solidFill>
              <a:latin typeface="Consolas" panose="020B0609020204030204" pitchFamily="49" charset="0"/>
              <a:ea typeface="Roboto Mono" pitchFamily="2" charset="0"/>
              <a:cs typeface="Consolas" panose="020B0609020204030204" pitchFamily="49" charset="0"/>
            </a:endParaRPr>
          </a:p>
          <a:p>
            <a:endParaRPr lang="en-US" dirty="0">
              <a:solidFill>
                <a:schemeClr val="bg1"/>
              </a:solidFill>
              <a:latin typeface="Consolas" panose="020B0609020204030204" pitchFamily="49" charset="0"/>
              <a:ea typeface="Roboto Mono" pitchFamily="2" charset="0"/>
              <a:cs typeface="Consolas" panose="020B0609020204030204" pitchFamily="49" charset="0"/>
            </a:endParaRPr>
          </a:p>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2</a:t>
            </a:r>
            <a:r>
              <a:rPr lang="en-US" dirty="0">
                <a:solidFill>
                  <a:srgbClr val="00B050"/>
                </a:solidFill>
                <a:latin typeface="Consolas" panose="020B0609020204030204" pitchFamily="49" charset="0"/>
                <a:ea typeface="Roboto Mono" pitchFamily="2" charset="0"/>
                <a:cs typeface="Consolas" panose="020B0609020204030204" pitchFamily="49" charset="0"/>
              </a:rPr>
              <a:t>]: print</a:t>
            </a:r>
            <a:r>
              <a:rPr lang="en-US" dirty="0">
                <a:solidFill>
                  <a:schemeClr val="bg1"/>
                </a:solidFill>
                <a:latin typeface="Consolas" panose="020B0609020204030204" pitchFamily="49" charset="0"/>
                <a:ea typeface="Roboto Mono" pitchFamily="2" charset="0"/>
                <a:cs typeface="Consolas" panose="020B0609020204030204" pitchFamily="49" charset="0"/>
              </a:rPr>
              <a:t>(</a:t>
            </a:r>
            <a:r>
              <a:rPr lang="en-US" dirty="0" err="1">
                <a:solidFill>
                  <a:schemeClr val="bg1"/>
                </a:solidFill>
                <a:latin typeface="Consolas" panose="020B0609020204030204" pitchFamily="49" charset="0"/>
                <a:ea typeface="Roboto Mono" pitchFamily="2" charset="0"/>
                <a:cs typeface="Consolas" panose="020B0609020204030204" pitchFamily="49" charset="0"/>
              </a:rPr>
              <a:t>my_module.roll_dice</a:t>
            </a:r>
            <a:r>
              <a:rPr lang="en-US" dirty="0">
                <a:solidFill>
                  <a:schemeClr val="bg1"/>
                </a:solidFill>
                <a:latin typeface="Consolas" panose="020B0609020204030204" pitchFamily="49" charset="0"/>
                <a:ea typeface="Roboto Mono" pitchFamily="2" charset="0"/>
                <a:cs typeface="Consolas" panose="020B0609020204030204" pitchFamily="49" charset="0"/>
              </a:rPr>
              <a:t>())</a:t>
            </a:r>
          </a:p>
          <a:p>
            <a:r>
              <a:rPr lang="en-US" dirty="0">
                <a:latin typeface="Consolas" panose="020B0609020204030204" pitchFamily="49" charset="0"/>
                <a:cs typeface="Consolas" panose="020B0609020204030204" pitchFamily="49" charset="0"/>
              </a:rPr>
              <a:t>2</a:t>
            </a:r>
          </a:p>
          <a:p>
            <a:endParaRPr lang="en-US" dirty="0">
              <a:latin typeface="Consolas" panose="020B0609020204030204" pitchFamily="49" charset="0"/>
              <a:cs typeface="Consolas" panose="020B0609020204030204" pitchFamily="49" charset="0"/>
            </a:endParaRPr>
          </a:p>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3</a:t>
            </a:r>
            <a:r>
              <a:rPr lang="en-US" dirty="0">
                <a:solidFill>
                  <a:srgbClr val="00B050"/>
                </a:solidFill>
                <a:latin typeface="Consolas" panose="020B0609020204030204" pitchFamily="49" charset="0"/>
                <a:ea typeface="Roboto Mono" pitchFamily="2" charset="0"/>
                <a:cs typeface="Consolas" panose="020B0609020204030204" pitchFamily="49" charset="0"/>
              </a:rPr>
              <a:t>]: print</a:t>
            </a:r>
            <a:r>
              <a:rPr lang="en-US" dirty="0">
                <a:solidFill>
                  <a:schemeClr val="bg1"/>
                </a:solidFill>
                <a:latin typeface="Consolas" panose="020B0609020204030204" pitchFamily="49" charset="0"/>
                <a:ea typeface="Roboto Mono" pitchFamily="2" charset="0"/>
                <a:cs typeface="Consolas" panose="020B0609020204030204" pitchFamily="49" charset="0"/>
              </a:rPr>
              <a:t>(</a:t>
            </a:r>
            <a:r>
              <a:rPr lang="en-US" dirty="0" err="1">
                <a:solidFill>
                  <a:schemeClr val="bg1"/>
                </a:solidFill>
                <a:latin typeface="Consolas" panose="020B0609020204030204" pitchFamily="49" charset="0"/>
                <a:ea typeface="Roboto Mono" pitchFamily="2" charset="0"/>
                <a:cs typeface="Consolas" panose="020B0609020204030204" pitchFamily="49" charset="0"/>
              </a:rPr>
              <a:t>my_module.roll_dice</a:t>
            </a:r>
            <a:r>
              <a:rPr lang="en-US" dirty="0">
                <a:solidFill>
                  <a:schemeClr val="bg1"/>
                </a:solidFill>
                <a:latin typeface="Consolas" panose="020B0609020204030204" pitchFamily="49" charset="0"/>
                <a:ea typeface="Roboto Mono" pitchFamily="2" charset="0"/>
                <a:cs typeface="Consolas" panose="020B0609020204030204" pitchFamily="49" charset="0"/>
              </a:rPr>
              <a:t>())</a:t>
            </a:r>
          </a:p>
          <a:p>
            <a:r>
              <a:rPr lang="en-US" dirty="0">
                <a:solidFill>
                  <a:schemeClr val="bg1"/>
                </a:solidFill>
                <a:latin typeface="Consolas" panose="020B0609020204030204" pitchFamily="49" charset="0"/>
                <a:ea typeface="Roboto Mono" pitchFamily="2" charset="0"/>
                <a:cs typeface="Consolas" panose="020B0609020204030204" pitchFamily="49" charset="0"/>
              </a:rPr>
              <a:t>5</a:t>
            </a:r>
            <a:endParaRPr lang="en-US" dirty="0">
              <a:solidFill>
                <a:srgbClr val="00B05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5295212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50</a:t>
            </a:fld>
            <a:endParaRPr lang="pt-BR" altLang="x-none" dirty="0"/>
          </a:p>
        </p:txBody>
      </p:sp>
      <p:sp>
        <p:nvSpPr>
          <p:cNvPr id="7" name="Rounded Rectangle 6">
            <a:extLst>
              <a:ext uri="{FF2B5EF4-FFF2-40B4-BE49-F238E27FC236}">
                <a16:creationId xmlns:a16="http://schemas.microsoft.com/office/drawing/2014/main" id="{ACEE57AA-01FE-ED41-927F-8C8D6FFC7303}"/>
              </a:ext>
            </a:extLst>
          </p:cNvPr>
          <p:cNvSpPr/>
          <p:nvPr/>
        </p:nvSpPr>
        <p:spPr>
          <a:xfrm>
            <a:off x="350168" y="2076947"/>
            <a:ext cx="8470304" cy="156305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help</a:t>
            </a:r>
          </a:p>
          <a:p>
            <a:r>
              <a:rPr lang="en-US" dirty="0">
                <a:solidFill>
                  <a:schemeClr val="bg1">
                    <a:lumMod val="65000"/>
                  </a:schemeClr>
                </a:solidFill>
                <a:latin typeface="Monaco" pitchFamily="2" charset="77"/>
              </a:rPr>
              <a:t>usage: </a:t>
            </a:r>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[-h] [-V] command ...</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p:txBody>
      </p:sp>
      <p:sp>
        <p:nvSpPr>
          <p:cNvPr id="6" name="TextBox 5">
            <a:extLst>
              <a:ext uri="{FF2B5EF4-FFF2-40B4-BE49-F238E27FC236}">
                <a16:creationId xmlns:a16="http://schemas.microsoft.com/office/drawing/2014/main" id="{A01F11B7-252A-0B48-9B92-28365249215A}"/>
              </a:ext>
            </a:extLst>
          </p:cNvPr>
          <p:cNvSpPr txBox="1"/>
          <p:nvPr/>
        </p:nvSpPr>
        <p:spPr>
          <a:xfrm>
            <a:off x="350168" y="1504504"/>
            <a:ext cx="1519968" cy="523220"/>
          </a:xfrm>
          <a:prstGeom prst="rect">
            <a:avLst/>
          </a:prstGeom>
          <a:noFill/>
        </p:spPr>
        <p:txBody>
          <a:bodyPr wrap="none" rtlCol="0">
            <a:spAutoFit/>
          </a:bodyPr>
          <a:lstStyle/>
          <a:p>
            <a:r>
              <a:rPr lang="en-US" sz="2800" dirty="0"/>
              <a:t>HELP!!! </a:t>
            </a:r>
          </a:p>
        </p:txBody>
      </p:sp>
    </p:spTree>
    <p:extLst>
      <p:ext uri="{BB962C8B-B14F-4D97-AF65-F5344CB8AC3E}">
        <p14:creationId xmlns:p14="http://schemas.microsoft.com/office/powerpoint/2010/main" val="403223343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51</a:t>
            </a:fld>
            <a:endParaRPr lang="pt-BR" altLang="x-none" dirty="0"/>
          </a:p>
        </p:txBody>
      </p:sp>
      <p:sp>
        <p:nvSpPr>
          <p:cNvPr id="7" name="Rounded Rectangle 6">
            <a:extLst>
              <a:ext uri="{FF2B5EF4-FFF2-40B4-BE49-F238E27FC236}">
                <a16:creationId xmlns:a16="http://schemas.microsoft.com/office/drawing/2014/main" id="{ACEE57AA-01FE-ED41-927F-8C8D6FFC7303}"/>
              </a:ext>
            </a:extLst>
          </p:cNvPr>
          <p:cNvSpPr/>
          <p:nvPr/>
        </p:nvSpPr>
        <p:spPr>
          <a:xfrm>
            <a:off x="350168" y="2076947"/>
            <a:ext cx="8470304" cy="156305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help</a:t>
            </a:r>
          </a:p>
          <a:p>
            <a:r>
              <a:rPr lang="en-US" dirty="0">
                <a:solidFill>
                  <a:schemeClr val="bg1">
                    <a:lumMod val="65000"/>
                  </a:schemeClr>
                </a:solidFill>
                <a:latin typeface="Monaco" pitchFamily="2" charset="77"/>
              </a:rPr>
              <a:t>usage: </a:t>
            </a:r>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[-h] [-V] command ...</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p:txBody>
      </p:sp>
      <p:sp>
        <p:nvSpPr>
          <p:cNvPr id="6" name="TextBox 5">
            <a:extLst>
              <a:ext uri="{FF2B5EF4-FFF2-40B4-BE49-F238E27FC236}">
                <a16:creationId xmlns:a16="http://schemas.microsoft.com/office/drawing/2014/main" id="{A01F11B7-252A-0B48-9B92-28365249215A}"/>
              </a:ext>
            </a:extLst>
          </p:cNvPr>
          <p:cNvSpPr txBox="1"/>
          <p:nvPr/>
        </p:nvSpPr>
        <p:spPr>
          <a:xfrm>
            <a:off x="350168" y="1504504"/>
            <a:ext cx="1519968" cy="523220"/>
          </a:xfrm>
          <a:prstGeom prst="rect">
            <a:avLst/>
          </a:prstGeom>
          <a:noFill/>
        </p:spPr>
        <p:txBody>
          <a:bodyPr wrap="none" rtlCol="0">
            <a:spAutoFit/>
          </a:bodyPr>
          <a:lstStyle/>
          <a:p>
            <a:r>
              <a:rPr lang="en-US" sz="2800" dirty="0"/>
              <a:t>HELP!!! </a:t>
            </a:r>
          </a:p>
        </p:txBody>
      </p:sp>
      <p:sp>
        <p:nvSpPr>
          <p:cNvPr id="24" name="TextBox 23">
            <a:extLst>
              <a:ext uri="{FF2B5EF4-FFF2-40B4-BE49-F238E27FC236}">
                <a16:creationId xmlns:a16="http://schemas.microsoft.com/office/drawing/2014/main" id="{ACA6DAAD-8823-C342-A56B-1EB64EAB41DB}"/>
              </a:ext>
            </a:extLst>
          </p:cNvPr>
          <p:cNvSpPr txBox="1"/>
          <p:nvPr/>
        </p:nvSpPr>
        <p:spPr>
          <a:xfrm>
            <a:off x="488509" y="3861048"/>
            <a:ext cx="1293944" cy="646331"/>
          </a:xfrm>
          <a:prstGeom prst="rect">
            <a:avLst/>
          </a:prstGeom>
          <a:noFill/>
        </p:spPr>
        <p:txBody>
          <a:bodyPr wrap="none" rtlCol="0">
            <a:spAutoFit/>
          </a:bodyPr>
          <a:lstStyle/>
          <a:p>
            <a:r>
              <a:rPr lang="en-US" sz="3600" dirty="0">
                <a:latin typeface="Roboto Mono" pitchFamily="2" charset="0"/>
                <a:ea typeface="Roboto Mono" pitchFamily="2" charset="0"/>
              </a:rPr>
              <a:t>info</a:t>
            </a:r>
          </a:p>
        </p:txBody>
      </p:sp>
      <p:sp>
        <p:nvSpPr>
          <p:cNvPr id="25" name="TextBox 24">
            <a:extLst>
              <a:ext uri="{FF2B5EF4-FFF2-40B4-BE49-F238E27FC236}">
                <a16:creationId xmlns:a16="http://schemas.microsoft.com/office/drawing/2014/main" id="{CC2D325C-2438-4F4F-B696-6F8C63E5E27D}"/>
              </a:ext>
            </a:extLst>
          </p:cNvPr>
          <p:cNvSpPr txBox="1"/>
          <p:nvPr/>
        </p:nvSpPr>
        <p:spPr>
          <a:xfrm>
            <a:off x="1248532" y="4417282"/>
            <a:ext cx="1293944" cy="646331"/>
          </a:xfrm>
          <a:prstGeom prst="rect">
            <a:avLst/>
          </a:prstGeom>
          <a:noFill/>
        </p:spPr>
        <p:txBody>
          <a:bodyPr wrap="none" rtlCol="0">
            <a:spAutoFit/>
          </a:bodyPr>
          <a:lstStyle/>
          <a:p>
            <a:r>
              <a:rPr lang="en-US" sz="3600" dirty="0">
                <a:latin typeface="Roboto Mono" pitchFamily="2" charset="0"/>
                <a:ea typeface="Roboto Mono" pitchFamily="2" charset="0"/>
              </a:rPr>
              <a:t>list</a:t>
            </a:r>
          </a:p>
        </p:txBody>
      </p:sp>
      <p:sp>
        <p:nvSpPr>
          <p:cNvPr id="26" name="TextBox 25">
            <a:extLst>
              <a:ext uri="{FF2B5EF4-FFF2-40B4-BE49-F238E27FC236}">
                <a16:creationId xmlns:a16="http://schemas.microsoft.com/office/drawing/2014/main" id="{25FB8A1F-BC2B-E648-8BF8-1C5439AC3848}"/>
              </a:ext>
            </a:extLst>
          </p:cNvPr>
          <p:cNvSpPr txBox="1"/>
          <p:nvPr/>
        </p:nvSpPr>
        <p:spPr>
          <a:xfrm>
            <a:off x="2008555" y="3842879"/>
            <a:ext cx="1848583" cy="646331"/>
          </a:xfrm>
          <a:prstGeom prst="rect">
            <a:avLst/>
          </a:prstGeom>
          <a:noFill/>
        </p:spPr>
        <p:txBody>
          <a:bodyPr wrap="none" rtlCol="0">
            <a:spAutoFit/>
          </a:bodyPr>
          <a:lstStyle/>
          <a:p>
            <a:r>
              <a:rPr lang="en-US" sz="3600" dirty="0">
                <a:latin typeface="Roboto Mono" pitchFamily="2" charset="0"/>
                <a:ea typeface="Roboto Mono" pitchFamily="2" charset="0"/>
              </a:rPr>
              <a:t>create</a:t>
            </a:r>
          </a:p>
        </p:txBody>
      </p:sp>
      <p:sp>
        <p:nvSpPr>
          <p:cNvPr id="27" name="TextBox 26">
            <a:extLst>
              <a:ext uri="{FF2B5EF4-FFF2-40B4-BE49-F238E27FC236}">
                <a16:creationId xmlns:a16="http://schemas.microsoft.com/office/drawing/2014/main" id="{3EE622FF-5EC9-3A4A-B717-BBD0F45EFC16}"/>
              </a:ext>
            </a:extLst>
          </p:cNvPr>
          <p:cNvSpPr txBox="1"/>
          <p:nvPr/>
        </p:nvSpPr>
        <p:spPr>
          <a:xfrm>
            <a:off x="3475623" y="4403312"/>
            <a:ext cx="1848583" cy="646331"/>
          </a:xfrm>
          <a:prstGeom prst="rect">
            <a:avLst/>
          </a:prstGeom>
          <a:noFill/>
        </p:spPr>
        <p:txBody>
          <a:bodyPr wrap="none" rtlCol="0">
            <a:spAutoFit/>
          </a:bodyPr>
          <a:lstStyle/>
          <a:p>
            <a:r>
              <a:rPr lang="en-US" sz="3600" dirty="0">
                <a:latin typeface="Roboto Mono" pitchFamily="2" charset="0"/>
                <a:ea typeface="Roboto Mono" pitchFamily="2" charset="0"/>
              </a:rPr>
              <a:t>remove</a:t>
            </a:r>
          </a:p>
        </p:txBody>
      </p:sp>
      <p:sp>
        <p:nvSpPr>
          <p:cNvPr id="28" name="TextBox 27">
            <a:extLst>
              <a:ext uri="{FF2B5EF4-FFF2-40B4-BE49-F238E27FC236}">
                <a16:creationId xmlns:a16="http://schemas.microsoft.com/office/drawing/2014/main" id="{17F8D8C7-8221-B545-8A44-9F0F47D096D2}"/>
              </a:ext>
            </a:extLst>
          </p:cNvPr>
          <p:cNvSpPr txBox="1"/>
          <p:nvPr/>
        </p:nvSpPr>
        <p:spPr>
          <a:xfrm>
            <a:off x="5233535" y="3908944"/>
            <a:ext cx="2403222" cy="646331"/>
          </a:xfrm>
          <a:prstGeom prst="rect">
            <a:avLst/>
          </a:prstGeom>
          <a:noFill/>
        </p:spPr>
        <p:txBody>
          <a:bodyPr wrap="none" rtlCol="0">
            <a:spAutoFit/>
          </a:bodyPr>
          <a:lstStyle/>
          <a:p>
            <a:r>
              <a:rPr lang="en-US" sz="3600" dirty="0">
                <a:latin typeface="Roboto Mono" pitchFamily="2" charset="0"/>
                <a:ea typeface="Roboto Mono" pitchFamily="2" charset="0"/>
              </a:rPr>
              <a:t>activate</a:t>
            </a:r>
          </a:p>
        </p:txBody>
      </p:sp>
      <p:sp>
        <p:nvSpPr>
          <p:cNvPr id="29" name="TextBox 28">
            <a:extLst>
              <a:ext uri="{FF2B5EF4-FFF2-40B4-BE49-F238E27FC236}">
                <a16:creationId xmlns:a16="http://schemas.microsoft.com/office/drawing/2014/main" id="{FC9FFC7D-B1B2-034C-8036-550A69821BA9}"/>
              </a:ext>
            </a:extLst>
          </p:cNvPr>
          <p:cNvSpPr txBox="1"/>
          <p:nvPr/>
        </p:nvSpPr>
        <p:spPr>
          <a:xfrm>
            <a:off x="6055293" y="4507379"/>
            <a:ext cx="2957861" cy="646331"/>
          </a:xfrm>
          <a:prstGeom prst="rect">
            <a:avLst/>
          </a:prstGeom>
          <a:noFill/>
        </p:spPr>
        <p:txBody>
          <a:bodyPr wrap="none" rtlCol="0">
            <a:spAutoFit/>
          </a:bodyPr>
          <a:lstStyle/>
          <a:p>
            <a:r>
              <a:rPr lang="en-US" sz="3600" dirty="0">
                <a:latin typeface="Roboto Mono" pitchFamily="2" charset="0"/>
                <a:ea typeface="Roboto Mono" pitchFamily="2" charset="0"/>
              </a:rPr>
              <a:t>deactivate</a:t>
            </a:r>
          </a:p>
        </p:txBody>
      </p:sp>
    </p:spTree>
    <p:extLst>
      <p:ext uri="{BB962C8B-B14F-4D97-AF65-F5344CB8AC3E}">
        <p14:creationId xmlns:p14="http://schemas.microsoft.com/office/powerpoint/2010/main" val="9439733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52</a:t>
            </a:fld>
            <a:endParaRPr lang="pt-BR" altLang="x-none" dirty="0"/>
          </a:p>
        </p:txBody>
      </p:sp>
      <p:sp>
        <p:nvSpPr>
          <p:cNvPr id="7" name="Rounded Rectangle 6">
            <a:extLst>
              <a:ext uri="{FF2B5EF4-FFF2-40B4-BE49-F238E27FC236}">
                <a16:creationId xmlns:a16="http://schemas.microsoft.com/office/drawing/2014/main" id="{ACEE57AA-01FE-ED41-927F-8C8D6FFC7303}"/>
              </a:ext>
            </a:extLst>
          </p:cNvPr>
          <p:cNvSpPr/>
          <p:nvPr/>
        </p:nvSpPr>
        <p:spPr>
          <a:xfrm>
            <a:off x="350168" y="2076947"/>
            <a:ext cx="8470304" cy="156305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help</a:t>
            </a:r>
          </a:p>
          <a:p>
            <a:r>
              <a:rPr lang="en-US" dirty="0">
                <a:solidFill>
                  <a:schemeClr val="bg1">
                    <a:lumMod val="65000"/>
                  </a:schemeClr>
                </a:solidFill>
                <a:latin typeface="Monaco" pitchFamily="2" charset="77"/>
              </a:rPr>
              <a:t>usage: </a:t>
            </a:r>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[-h] [-V] command ...</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p:txBody>
      </p:sp>
      <p:sp>
        <p:nvSpPr>
          <p:cNvPr id="6" name="TextBox 5">
            <a:extLst>
              <a:ext uri="{FF2B5EF4-FFF2-40B4-BE49-F238E27FC236}">
                <a16:creationId xmlns:a16="http://schemas.microsoft.com/office/drawing/2014/main" id="{A01F11B7-252A-0B48-9B92-28365249215A}"/>
              </a:ext>
            </a:extLst>
          </p:cNvPr>
          <p:cNvSpPr txBox="1"/>
          <p:nvPr/>
        </p:nvSpPr>
        <p:spPr>
          <a:xfrm>
            <a:off x="350168" y="1504504"/>
            <a:ext cx="1519968" cy="523220"/>
          </a:xfrm>
          <a:prstGeom prst="rect">
            <a:avLst/>
          </a:prstGeom>
          <a:noFill/>
        </p:spPr>
        <p:txBody>
          <a:bodyPr wrap="none" rtlCol="0">
            <a:spAutoFit/>
          </a:bodyPr>
          <a:lstStyle/>
          <a:p>
            <a:r>
              <a:rPr lang="en-US" sz="2800" dirty="0"/>
              <a:t>HELP!!! </a:t>
            </a:r>
          </a:p>
        </p:txBody>
      </p:sp>
      <p:sp>
        <p:nvSpPr>
          <p:cNvPr id="24" name="TextBox 23">
            <a:extLst>
              <a:ext uri="{FF2B5EF4-FFF2-40B4-BE49-F238E27FC236}">
                <a16:creationId xmlns:a16="http://schemas.microsoft.com/office/drawing/2014/main" id="{ACA6DAAD-8823-C342-A56B-1EB64EAB41DB}"/>
              </a:ext>
            </a:extLst>
          </p:cNvPr>
          <p:cNvSpPr txBox="1"/>
          <p:nvPr/>
        </p:nvSpPr>
        <p:spPr>
          <a:xfrm>
            <a:off x="488509" y="3861048"/>
            <a:ext cx="1293944" cy="646331"/>
          </a:xfrm>
          <a:prstGeom prst="rect">
            <a:avLst/>
          </a:prstGeom>
          <a:noFill/>
        </p:spPr>
        <p:txBody>
          <a:bodyPr wrap="none" rtlCol="0">
            <a:spAutoFit/>
          </a:bodyPr>
          <a:lstStyle/>
          <a:p>
            <a:r>
              <a:rPr lang="en-US" sz="3600" dirty="0">
                <a:latin typeface="Roboto Mono" pitchFamily="2" charset="0"/>
                <a:ea typeface="Roboto Mono" pitchFamily="2" charset="0"/>
              </a:rPr>
              <a:t>info</a:t>
            </a:r>
          </a:p>
        </p:txBody>
      </p:sp>
      <p:sp>
        <p:nvSpPr>
          <p:cNvPr id="25" name="TextBox 24">
            <a:extLst>
              <a:ext uri="{FF2B5EF4-FFF2-40B4-BE49-F238E27FC236}">
                <a16:creationId xmlns:a16="http://schemas.microsoft.com/office/drawing/2014/main" id="{CC2D325C-2438-4F4F-B696-6F8C63E5E27D}"/>
              </a:ext>
            </a:extLst>
          </p:cNvPr>
          <p:cNvSpPr txBox="1"/>
          <p:nvPr/>
        </p:nvSpPr>
        <p:spPr>
          <a:xfrm>
            <a:off x="1248532" y="4417282"/>
            <a:ext cx="1293944" cy="646331"/>
          </a:xfrm>
          <a:prstGeom prst="rect">
            <a:avLst/>
          </a:prstGeom>
          <a:noFill/>
        </p:spPr>
        <p:txBody>
          <a:bodyPr wrap="none" rtlCol="0">
            <a:spAutoFit/>
          </a:bodyPr>
          <a:lstStyle/>
          <a:p>
            <a:r>
              <a:rPr lang="en-US" sz="3600" dirty="0">
                <a:latin typeface="Roboto Mono" pitchFamily="2" charset="0"/>
                <a:ea typeface="Roboto Mono" pitchFamily="2" charset="0"/>
              </a:rPr>
              <a:t>list</a:t>
            </a:r>
          </a:p>
        </p:txBody>
      </p:sp>
      <p:sp>
        <p:nvSpPr>
          <p:cNvPr id="26" name="TextBox 25">
            <a:extLst>
              <a:ext uri="{FF2B5EF4-FFF2-40B4-BE49-F238E27FC236}">
                <a16:creationId xmlns:a16="http://schemas.microsoft.com/office/drawing/2014/main" id="{25FB8A1F-BC2B-E648-8BF8-1C5439AC3848}"/>
              </a:ext>
            </a:extLst>
          </p:cNvPr>
          <p:cNvSpPr txBox="1"/>
          <p:nvPr/>
        </p:nvSpPr>
        <p:spPr>
          <a:xfrm>
            <a:off x="2008555" y="3842879"/>
            <a:ext cx="1848583" cy="646331"/>
          </a:xfrm>
          <a:prstGeom prst="rect">
            <a:avLst/>
          </a:prstGeom>
          <a:noFill/>
        </p:spPr>
        <p:txBody>
          <a:bodyPr wrap="none" rtlCol="0">
            <a:spAutoFit/>
          </a:bodyPr>
          <a:lstStyle/>
          <a:p>
            <a:r>
              <a:rPr lang="en-US" sz="3600" dirty="0">
                <a:latin typeface="Roboto Mono" pitchFamily="2" charset="0"/>
                <a:ea typeface="Roboto Mono" pitchFamily="2" charset="0"/>
              </a:rPr>
              <a:t>create</a:t>
            </a:r>
          </a:p>
        </p:txBody>
      </p:sp>
      <p:sp>
        <p:nvSpPr>
          <p:cNvPr id="27" name="TextBox 26">
            <a:extLst>
              <a:ext uri="{FF2B5EF4-FFF2-40B4-BE49-F238E27FC236}">
                <a16:creationId xmlns:a16="http://schemas.microsoft.com/office/drawing/2014/main" id="{3EE622FF-5EC9-3A4A-B717-BBD0F45EFC16}"/>
              </a:ext>
            </a:extLst>
          </p:cNvPr>
          <p:cNvSpPr txBox="1"/>
          <p:nvPr/>
        </p:nvSpPr>
        <p:spPr>
          <a:xfrm>
            <a:off x="3475623" y="4403312"/>
            <a:ext cx="1848583" cy="646331"/>
          </a:xfrm>
          <a:prstGeom prst="rect">
            <a:avLst/>
          </a:prstGeom>
          <a:noFill/>
        </p:spPr>
        <p:txBody>
          <a:bodyPr wrap="none" rtlCol="0">
            <a:spAutoFit/>
          </a:bodyPr>
          <a:lstStyle/>
          <a:p>
            <a:r>
              <a:rPr lang="en-US" sz="3600" dirty="0">
                <a:latin typeface="Roboto Mono" pitchFamily="2" charset="0"/>
                <a:ea typeface="Roboto Mono" pitchFamily="2" charset="0"/>
              </a:rPr>
              <a:t>remove</a:t>
            </a:r>
          </a:p>
        </p:txBody>
      </p:sp>
      <p:sp>
        <p:nvSpPr>
          <p:cNvPr id="28" name="TextBox 27">
            <a:extLst>
              <a:ext uri="{FF2B5EF4-FFF2-40B4-BE49-F238E27FC236}">
                <a16:creationId xmlns:a16="http://schemas.microsoft.com/office/drawing/2014/main" id="{17F8D8C7-8221-B545-8A44-9F0F47D096D2}"/>
              </a:ext>
            </a:extLst>
          </p:cNvPr>
          <p:cNvSpPr txBox="1"/>
          <p:nvPr/>
        </p:nvSpPr>
        <p:spPr>
          <a:xfrm>
            <a:off x="5233535" y="3908944"/>
            <a:ext cx="2403222" cy="646331"/>
          </a:xfrm>
          <a:prstGeom prst="rect">
            <a:avLst/>
          </a:prstGeom>
          <a:noFill/>
        </p:spPr>
        <p:txBody>
          <a:bodyPr wrap="none" rtlCol="0">
            <a:spAutoFit/>
          </a:bodyPr>
          <a:lstStyle/>
          <a:p>
            <a:r>
              <a:rPr lang="en-US" sz="3600" dirty="0">
                <a:latin typeface="Roboto Mono" pitchFamily="2" charset="0"/>
                <a:ea typeface="Roboto Mono" pitchFamily="2" charset="0"/>
              </a:rPr>
              <a:t>activate</a:t>
            </a:r>
          </a:p>
        </p:txBody>
      </p:sp>
      <p:sp>
        <p:nvSpPr>
          <p:cNvPr id="29" name="TextBox 28">
            <a:extLst>
              <a:ext uri="{FF2B5EF4-FFF2-40B4-BE49-F238E27FC236}">
                <a16:creationId xmlns:a16="http://schemas.microsoft.com/office/drawing/2014/main" id="{FC9FFC7D-B1B2-034C-8036-550A69821BA9}"/>
              </a:ext>
            </a:extLst>
          </p:cNvPr>
          <p:cNvSpPr txBox="1"/>
          <p:nvPr/>
        </p:nvSpPr>
        <p:spPr>
          <a:xfrm>
            <a:off x="6055293" y="4507379"/>
            <a:ext cx="2957861" cy="646331"/>
          </a:xfrm>
          <a:prstGeom prst="rect">
            <a:avLst/>
          </a:prstGeom>
          <a:noFill/>
        </p:spPr>
        <p:txBody>
          <a:bodyPr wrap="none" rtlCol="0">
            <a:spAutoFit/>
          </a:bodyPr>
          <a:lstStyle/>
          <a:p>
            <a:r>
              <a:rPr lang="en-US" sz="3600" dirty="0">
                <a:latin typeface="Roboto Mono" pitchFamily="2" charset="0"/>
                <a:ea typeface="Roboto Mono" pitchFamily="2" charset="0"/>
              </a:rPr>
              <a:t>deactivate</a:t>
            </a:r>
          </a:p>
        </p:txBody>
      </p:sp>
      <p:sp>
        <p:nvSpPr>
          <p:cNvPr id="14" name="Rounded Rectangle 13">
            <a:extLst>
              <a:ext uri="{FF2B5EF4-FFF2-40B4-BE49-F238E27FC236}">
                <a16:creationId xmlns:a16="http://schemas.microsoft.com/office/drawing/2014/main" id="{F3163CAE-4AB8-8C41-8253-9E9AC4841F13}"/>
              </a:ext>
            </a:extLst>
          </p:cNvPr>
          <p:cNvSpPr/>
          <p:nvPr/>
        </p:nvSpPr>
        <p:spPr>
          <a:xfrm>
            <a:off x="382694" y="5407580"/>
            <a:ext cx="847030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create --help</a:t>
            </a:r>
          </a:p>
        </p:txBody>
      </p:sp>
    </p:spTree>
    <p:extLst>
      <p:ext uri="{BB962C8B-B14F-4D97-AF65-F5344CB8AC3E}">
        <p14:creationId xmlns:p14="http://schemas.microsoft.com/office/powerpoint/2010/main" val="12485056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53</a:t>
            </a:fld>
            <a:endParaRPr lang="pt-BR" altLang="x-none" dirty="0"/>
          </a:p>
        </p:txBody>
      </p:sp>
      <p:sp>
        <p:nvSpPr>
          <p:cNvPr id="9" name="TextBox 8">
            <a:extLst>
              <a:ext uri="{FF2B5EF4-FFF2-40B4-BE49-F238E27FC236}">
                <a16:creationId xmlns:a16="http://schemas.microsoft.com/office/drawing/2014/main" id="{ABA5CCF5-69C8-5E4D-B37E-2B1C075EA415}"/>
              </a:ext>
            </a:extLst>
          </p:cNvPr>
          <p:cNvSpPr txBox="1"/>
          <p:nvPr/>
        </p:nvSpPr>
        <p:spPr>
          <a:xfrm>
            <a:off x="6725027" y="897849"/>
            <a:ext cx="2095445" cy="369332"/>
          </a:xfrm>
          <a:prstGeom prst="rect">
            <a:avLst/>
          </a:prstGeom>
          <a:noFill/>
        </p:spPr>
        <p:txBody>
          <a:bodyPr wrap="none" rtlCol="0">
            <a:spAutoFit/>
          </a:bodyPr>
          <a:lstStyle/>
          <a:p>
            <a:r>
              <a:rPr lang="en-US" dirty="0">
                <a:hlinkClick r:id="rId3"/>
              </a:rPr>
              <a:t>Manage Packages</a:t>
            </a:r>
            <a:endParaRPr lang="en-US" dirty="0"/>
          </a:p>
        </p:txBody>
      </p:sp>
      <p:grpSp>
        <p:nvGrpSpPr>
          <p:cNvPr id="8" name="Group 7">
            <a:extLst>
              <a:ext uri="{FF2B5EF4-FFF2-40B4-BE49-F238E27FC236}">
                <a16:creationId xmlns:a16="http://schemas.microsoft.com/office/drawing/2014/main" id="{CC75305A-912E-5A45-BDE3-EDA7E1B194A3}"/>
              </a:ext>
            </a:extLst>
          </p:cNvPr>
          <p:cNvGrpSpPr/>
          <p:nvPr/>
        </p:nvGrpSpPr>
        <p:grpSpPr>
          <a:xfrm>
            <a:off x="415528" y="1346233"/>
            <a:ext cx="8473386" cy="1002647"/>
            <a:chOff x="347086" y="1280531"/>
            <a:chExt cx="8473386" cy="1002647"/>
          </a:xfrm>
        </p:grpSpPr>
        <p:sp>
          <p:nvSpPr>
            <p:cNvPr id="25" name="TextBox 24">
              <a:extLst>
                <a:ext uri="{FF2B5EF4-FFF2-40B4-BE49-F238E27FC236}">
                  <a16:creationId xmlns:a16="http://schemas.microsoft.com/office/drawing/2014/main" id="{C33D3817-3E5B-3645-BC36-9AC229370680}"/>
                </a:ext>
              </a:extLst>
            </p:cNvPr>
            <p:cNvSpPr txBox="1"/>
            <p:nvPr/>
          </p:nvSpPr>
          <p:spPr>
            <a:xfrm>
              <a:off x="347086" y="1280531"/>
              <a:ext cx="1324402" cy="523220"/>
            </a:xfrm>
            <a:prstGeom prst="rect">
              <a:avLst/>
            </a:prstGeom>
            <a:noFill/>
          </p:spPr>
          <p:txBody>
            <a:bodyPr wrap="none" rtlCol="0">
              <a:spAutoFit/>
            </a:bodyPr>
            <a:lstStyle/>
            <a:p>
              <a:r>
                <a:rPr lang="en-US" sz="2800" dirty="0"/>
                <a:t>Search</a:t>
              </a:r>
            </a:p>
          </p:txBody>
        </p:sp>
        <p:sp>
          <p:nvSpPr>
            <p:cNvPr id="26" name="Rounded Rectangle 25">
              <a:extLst>
                <a:ext uri="{FF2B5EF4-FFF2-40B4-BE49-F238E27FC236}">
                  <a16:creationId xmlns:a16="http://schemas.microsoft.com/office/drawing/2014/main" id="{280ADBAF-E49F-984D-8B3A-E082FB213C76}"/>
                </a:ext>
              </a:extLst>
            </p:cNvPr>
            <p:cNvSpPr/>
            <p:nvPr/>
          </p:nvSpPr>
          <p:spPr>
            <a:xfrm>
              <a:off x="350168" y="1892414"/>
              <a:ext cx="8470304"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search</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lumMod val="65000"/>
                    </a:schemeClr>
                  </a:solidFill>
                  <a:latin typeface="Roboto Mono" pitchFamily="2" charset="0"/>
                  <a:ea typeface="Roboto Mono" pitchFamily="2" charset="0"/>
                  <a:cs typeface="Consolas" panose="020B0609020204030204" pitchFamily="49" charset="0"/>
                </a:rPr>
                <a:t>&lt;</a:t>
              </a:r>
              <a:r>
                <a:rPr lang="en-US" dirty="0" err="1">
                  <a:solidFill>
                    <a:schemeClr val="bg1">
                      <a:lumMod val="65000"/>
                    </a:schemeClr>
                  </a:solidFill>
                  <a:latin typeface="Roboto Mono" pitchFamily="2" charset="0"/>
                  <a:ea typeface="Roboto Mono" pitchFamily="2" charset="0"/>
                  <a:cs typeface="Consolas" panose="020B0609020204030204" pitchFamily="49" charset="0"/>
                </a:rPr>
                <a:t>package_name</a:t>
              </a:r>
              <a:r>
                <a:rPr lang="en-US" dirty="0">
                  <a:solidFill>
                    <a:schemeClr val="bg1">
                      <a:lumMod val="65000"/>
                    </a:schemeClr>
                  </a:solidFill>
                  <a:latin typeface="Roboto Mono" pitchFamily="2" charset="0"/>
                  <a:ea typeface="Roboto Mono" pitchFamily="2" charset="0"/>
                  <a:cs typeface="Consolas" panose="020B0609020204030204" pitchFamily="49" charset="0"/>
                </a:rPr>
                <a:t>&gt;</a:t>
              </a:r>
            </a:p>
          </p:txBody>
        </p:sp>
      </p:grpSp>
      <p:grpSp>
        <p:nvGrpSpPr>
          <p:cNvPr id="10" name="Group 9">
            <a:extLst>
              <a:ext uri="{FF2B5EF4-FFF2-40B4-BE49-F238E27FC236}">
                <a16:creationId xmlns:a16="http://schemas.microsoft.com/office/drawing/2014/main" id="{FC2E2E99-1A98-7A49-BD93-1376494514A1}"/>
              </a:ext>
            </a:extLst>
          </p:cNvPr>
          <p:cNvGrpSpPr/>
          <p:nvPr/>
        </p:nvGrpSpPr>
        <p:grpSpPr>
          <a:xfrm>
            <a:off x="412446" y="2394561"/>
            <a:ext cx="8473386" cy="1466487"/>
            <a:chOff x="344004" y="2362680"/>
            <a:chExt cx="8473386" cy="1466487"/>
          </a:xfrm>
        </p:grpSpPr>
        <p:sp>
          <p:nvSpPr>
            <p:cNvPr id="27" name="TextBox 26">
              <a:extLst>
                <a:ext uri="{FF2B5EF4-FFF2-40B4-BE49-F238E27FC236}">
                  <a16:creationId xmlns:a16="http://schemas.microsoft.com/office/drawing/2014/main" id="{EA897D2F-AB4D-3242-A041-F842505A9A5B}"/>
                </a:ext>
              </a:extLst>
            </p:cNvPr>
            <p:cNvSpPr txBox="1"/>
            <p:nvPr/>
          </p:nvSpPr>
          <p:spPr>
            <a:xfrm>
              <a:off x="344004" y="2362680"/>
              <a:ext cx="1124026" cy="523220"/>
            </a:xfrm>
            <a:prstGeom prst="rect">
              <a:avLst/>
            </a:prstGeom>
            <a:noFill/>
          </p:spPr>
          <p:txBody>
            <a:bodyPr wrap="none" rtlCol="0">
              <a:spAutoFit/>
            </a:bodyPr>
            <a:lstStyle/>
            <a:p>
              <a:r>
                <a:rPr lang="en-US" sz="2800" dirty="0"/>
                <a:t>Install</a:t>
              </a:r>
            </a:p>
          </p:txBody>
        </p:sp>
        <p:sp>
          <p:nvSpPr>
            <p:cNvPr id="28" name="Rounded Rectangle 27">
              <a:extLst>
                <a:ext uri="{FF2B5EF4-FFF2-40B4-BE49-F238E27FC236}">
                  <a16:creationId xmlns:a16="http://schemas.microsoft.com/office/drawing/2014/main" id="{4E40FF23-D4C8-744A-8454-37420B538B29}"/>
                </a:ext>
              </a:extLst>
            </p:cNvPr>
            <p:cNvSpPr/>
            <p:nvPr/>
          </p:nvSpPr>
          <p:spPr>
            <a:xfrm>
              <a:off x="347086" y="2974563"/>
              <a:ext cx="847030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install</a:t>
              </a:r>
              <a:r>
                <a:rPr lang="en-US" dirty="0">
                  <a:solidFill>
                    <a:srgbClr val="FFFF00"/>
                  </a:solidFill>
                  <a:latin typeface="Roboto Mono" pitchFamily="2" charset="0"/>
                  <a:ea typeface="Roboto Mono" pitchFamily="2" charset="0"/>
                  <a:cs typeface="Consolas" panose="020B0609020204030204" pitchFamily="49" charset="0"/>
                </a:rPr>
                <a:t> --channel </a:t>
              </a:r>
              <a:r>
                <a:rPr lang="en-US" dirty="0" err="1">
                  <a:solidFill>
                    <a:schemeClr val="bg1"/>
                  </a:solidFill>
                  <a:latin typeface="Roboto Mono" pitchFamily="2" charset="0"/>
                  <a:ea typeface="Roboto Mono" pitchFamily="2" charset="0"/>
                  <a:cs typeface="Consolas" panose="020B0609020204030204" pitchFamily="49" charset="0"/>
                </a:rPr>
                <a:t>astroconda</a:t>
              </a:r>
              <a:r>
                <a:rPr lang="en-US" dirty="0">
                  <a:solidFill>
                    <a:srgbClr val="FFFF00"/>
                  </a:solidFill>
                  <a:latin typeface="Roboto Mono" pitchFamily="2" charset="0"/>
                  <a:ea typeface="Roboto Mono" pitchFamily="2" charset="0"/>
                  <a:cs typeface="Consolas" panose="020B0609020204030204" pitchFamily="49" charset="0"/>
                </a:rPr>
                <a:t> </a:t>
              </a:r>
              <a:r>
                <a:rPr lang="en-US" dirty="0" err="1">
                  <a:solidFill>
                    <a:schemeClr val="bg1">
                      <a:lumMod val="65000"/>
                    </a:schemeClr>
                  </a:solidFill>
                  <a:latin typeface="Roboto Mono" pitchFamily="2" charset="0"/>
                  <a:ea typeface="Roboto Mono" pitchFamily="2" charset="0"/>
                  <a:cs typeface="Consolas" panose="020B0609020204030204" pitchFamily="49" charset="0"/>
                </a:rPr>
                <a:t>sextractor</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sp>
          <p:nvSpPr>
            <p:cNvPr id="37" name="Rounded Rectangle 36">
              <a:extLst>
                <a:ext uri="{FF2B5EF4-FFF2-40B4-BE49-F238E27FC236}">
                  <a16:creationId xmlns:a16="http://schemas.microsoft.com/office/drawing/2014/main" id="{8A2DEAD9-7E0C-EE4E-88DF-9EE785DEBD0F}"/>
                </a:ext>
              </a:extLst>
            </p:cNvPr>
            <p:cNvSpPr/>
            <p:nvPr/>
          </p:nvSpPr>
          <p:spPr>
            <a:xfrm>
              <a:off x="347086" y="3438404"/>
              <a:ext cx="847030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install</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lumMod val="65000"/>
                    </a:schemeClr>
                  </a:solidFill>
                  <a:latin typeface="Roboto Mono" pitchFamily="2" charset="0"/>
                  <a:ea typeface="Roboto Mono" pitchFamily="2" charset="0"/>
                  <a:cs typeface="Consolas" panose="020B0609020204030204" pitchFamily="49" charset="0"/>
                </a:rPr>
                <a:t>ds9=7.5</a:t>
              </a:r>
            </a:p>
          </p:txBody>
        </p:sp>
      </p:grpSp>
      <p:grpSp>
        <p:nvGrpSpPr>
          <p:cNvPr id="11" name="Group 10">
            <a:extLst>
              <a:ext uri="{FF2B5EF4-FFF2-40B4-BE49-F238E27FC236}">
                <a16:creationId xmlns:a16="http://schemas.microsoft.com/office/drawing/2014/main" id="{CDCC6D75-4015-2C40-ADD5-D635CE074C8C}"/>
              </a:ext>
            </a:extLst>
          </p:cNvPr>
          <p:cNvGrpSpPr/>
          <p:nvPr/>
        </p:nvGrpSpPr>
        <p:grpSpPr>
          <a:xfrm>
            <a:off x="382230" y="3861048"/>
            <a:ext cx="8510250" cy="1447002"/>
            <a:chOff x="344004" y="3434466"/>
            <a:chExt cx="8480010" cy="1447002"/>
          </a:xfrm>
        </p:grpSpPr>
        <p:sp>
          <p:nvSpPr>
            <p:cNvPr id="29" name="TextBox 28">
              <a:extLst>
                <a:ext uri="{FF2B5EF4-FFF2-40B4-BE49-F238E27FC236}">
                  <a16:creationId xmlns:a16="http://schemas.microsoft.com/office/drawing/2014/main" id="{77D55885-AFDE-9A45-8BFA-2A3DF98ABC0B}"/>
                </a:ext>
              </a:extLst>
            </p:cNvPr>
            <p:cNvSpPr txBox="1"/>
            <p:nvPr/>
          </p:nvSpPr>
          <p:spPr>
            <a:xfrm>
              <a:off x="344004" y="3434466"/>
              <a:ext cx="744114" cy="523220"/>
            </a:xfrm>
            <a:prstGeom prst="rect">
              <a:avLst/>
            </a:prstGeom>
            <a:noFill/>
          </p:spPr>
          <p:txBody>
            <a:bodyPr wrap="none" rtlCol="0">
              <a:spAutoFit/>
            </a:bodyPr>
            <a:lstStyle/>
            <a:p>
              <a:r>
                <a:rPr lang="en-US" sz="2800" dirty="0"/>
                <a:t>List</a:t>
              </a:r>
            </a:p>
          </p:txBody>
        </p:sp>
        <p:sp>
          <p:nvSpPr>
            <p:cNvPr id="30" name="Rounded Rectangle 29">
              <a:extLst>
                <a:ext uri="{FF2B5EF4-FFF2-40B4-BE49-F238E27FC236}">
                  <a16:creationId xmlns:a16="http://schemas.microsoft.com/office/drawing/2014/main" id="{CE22F055-BE7D-1449-831C-285571A1A536}"/>
                </a:ext>
              </a:extLst>
            </p:cNvPr>
            <p:cNvSpPr/>
            <p:nvPr/>
          </p:nvSpPr>
          <p:spPr>
            <a:xfrm>
              <a:off x="347086" y="4046349"/>
              <a:ext cx="847030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list</a:t>
              </a:r>
            </a:p>
          </p:txBody>
        </p:sp>
        <p:sp>
          <p:nvSpPr>
            <p:cNvPr id="38" name="Rounded Rectangle 37">
              <a:extLst>
                <a:ext uri="{FF2B5EF4-FFF2-40B4-BE49-F238E27FC236}">
                  <a16:creationId xmlns:a16="http://schemas.microsoft.com/office/drawing/2014/main" id="{6B1932E3-BA41-1346-80A4-CE1409C29D6B}"/>
                </a:ext>
              </a:extLst>
            </p:cNvPr>
            <p:cNvSpPr/>
            <p:nvPr/>
          </p:nvSpPr>
          <p:spPr>
            <a:xfrm>
              <a:off x="353709" y="4490705"/>
              <a:ext cx="8470305"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list --explicit &gt; </a:t>
              </a:r>
              <a:r>
                <a:rPr lang="en-US" dirty="0" err="1">
                  <a:solidFill>
                    <a:schemeClr val="bg1">
                      <a:lumMod val="65000"/>
                    </a:schemeClr>
                  </a:solidFill>
                  <a:latin typeface="Roboto Mono" pitchFamily="2" charset="0"/>
                  <a:ea typeface="Roboto Mono" pitchFamily="2" charset="0"/>
                  <a:cs typeface="Consolas" panose="020B0609020204030204" pitchFamily="49" charset="0"/>
                </a:rPr>
                <a:t>list_of_packages.txt</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grpSp>
      <p:grpSp>
        <p:nvGrpSpPr>
          <p:cNvPr id="13" name="Group 12">
            <a:extLst>
              <a:ext uri="{FF2B5EF4-FFF2-40B4-BE49-F238E27FC236}">
                <a16:creationId xmlns:a16="http://schemas.microsoft.com/office/drawing/2014/main" id="{E0061A00-1BBE-A74C-A343-259965322053}"/>
              </a:ext>
            </a:extLst>
          </p:cNvPr>
          <p:cNvGrpSpPr/>
          <p:nvPr/>
        </p:nvGrpSpPr>
        <p:grpSpPr>
          <a:xfrm>
            <a:off x="412446" y="5362167"/>
            <a:ext cx="8480034" cy="1019161"/>
            <a:chOff x="539552" y="5371172"/>
            <a:chExt cx="8480034" cy="1019161"/>
          </a:xfrm>
        </p:grpSpPr>
        <p:grpSp>
          <p:nvGrpSpPr>
            <p:cNvPr id="31" name="Group 30">
              <a:extLst>
                <a:ext uri="{FF2B5EF4-FFF2-40B4-BE49-F238E27FC236}">
                  <a16:creationId xmlns:a16="http://schemas.microsoft.com/office/drawing/2014/main" id="{C1C3F206-C282-4C4D-AA1D-C49AEDD7A5B4}"/>
                </a:ext>
              </a:extLst>
            </p:cNvPr>
            <p:cNvGrpSpPr/>
            <p:nvPr/>
          </p:nvGrpSpPr>
          <p:grpSpPr>
            <a:xfrm>
              <a:off x="539552" y="5371172"/>
              <a:ext cx="4036957" cy="1002646"/>
              <a:chOff x="344004" y="3434466"/>
              <a:chExt cx="8473386" cy="1002646"/>
            </a:xfrm>
          </p:grpSpPr>
          <p:sp>
            <p:nvSpPr>
              <p:cNvPr id="32" name="TextBox 31">
                <a:extLst>
                  <a:ext uri="{FF2B5EF4-FFF2-40B4-BE49-F238E27FC236}">
                    <a16:creationId xmlns:a16="http://schemas.microsoft.com/office/drawing/2014/main" id="{1A412B1A-1D84-E549-A7CD-EA87662B6DD9}"/>
                  </a:ext>
                </a:extLst>
              </p:cNvPr>
              <p:cNvSpPr txBox="1"/>
              <p:nvPr/>
            </p:nvSpPr>
            <p:spPr>
              <a:xfrm>
                <a:off x="344004" y="3434466"/>
                <a:ext cx="1524776" cy="523220"/>
              </a:xfrm>
              <a:prstGeom prst="rect">
                <a:avLst/>
              </a:prstGeom>
              <a:noFill/>
            </p:spPr>
            <p:txBody>
              <a:bodyPr wrap="none" rtlCol="0">
                <a:spAutoFit/>
              </a:bodyPr>
              <a:lstStyle/>
              <a:p>
                <a:r>
                  <a:rPr lang="en-US" sz="2800" dirty="0"/>
                  <a:t>Remove</a:t>
                </a:r>
              </a:p>
            </p:txBody>
          </p:sp>
          <p:sp>
            <p:nvSpPr>
              <p:cNvPr id="33" name="Rounded Rectangle 32">
                <a:extLst>
                  <a:ext uri="{FF2B5EF4-FFF2-40B4-BE49-F238E27FC236}">
                    <a16:creationId xmlns:a16="http://schemas.microsoft.com/office/drawing/2014/main" id="{E80D3F32-CB2D-8241-8129-25641B6FDDD4}"/>
                  </a:ext>
                </a:extLst>
              </p:cNvPr>
              <p:cNvSpPr/>
              <p:nvPr/>
            </p:nvSpPr>
            <p:spPr>
              <a:xfrm>
                <a:off x="347086" y="4046349"/>
                <a:ext cx="847030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remove</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lumMod val="65000"/>
                      </a:schemeClr>
                    </a:solidFill>
                    <a:latin typeface="Roboto Mono" pitchFamily="2" charset="0"/>
                    <a:ea typeface="Roboto Mono" pitchFamily="2" charset="0"/>
                    <a:cs typeface="Consolas" panose="020B0609020204030204" pitchFamily="49" charset="0"/>
                  </a:rPr>
                  <a:t>seaborn</a:t>
                </a:r>
              </a:p>
            </p:txBody>
          </p:sp>
        </p:grpSp>
        <p:grpSp>
          <p:nvGrpSpPr>
            <p:cNvPr id="34" name="Group 33">
              <a:extLst>
                <a:ext uri="{FF2B5EF4-FFF2-40B4-BE49-F238E27FC236}">
                  <a16:creationId xmlns:a16="http://schemas.microsoft.com/office/drawing/2014/main" id="{88CAD1FC-CA21-F042-9745-F24FEBDD288D}"/>
                </a:ext>
              </a:extLst>
            </p:cNvPr>
            <p:cNvGrpSpPr/>
            <p:nvPr/>
          </p:nvGrpSpPr>
          <p:grpSpPr>
            <a:xfrm>
              <a:off x="4973451" y="5391127"/>
              <a:ext cx="4046135" cy="999206"/>
              <a:chOff x="474192" y="3446911"/>
              <a:chExt cx="4046135" cy="999206"/>
            </a:xfrm>
          </p:grpSpPr>
          <p:sp>
            <p:nvSpPr>
              <p:cNvPr id="35" name="TextBox 34">
                <a:extLst>
                  <a:ext uri="{FF2B5EF4-FFF2-40B4-BE49-F238E27FC236}">
                    <a16:creationId xmlns:a16="http://schemas.microsoft.com/office/drawing/2014/main" id="{E901C05B-F10B-4C4D-BA87-4372C91C4359}"/>
                  </a:ext>
                </a:extLst>
              </p:cNvPr>
              <p:cNvSpPr txBox="1"/>
              <p:nvPr/>
            </p:nvSpPr>
            <p:spPr>
              <a:xfrm>
                <a:off x="474192" y="3446911"/>
                <a:ext cx="1345240" cy="523220"/>
              </a:xfrm>
              <a:prstGeom prst="rect">
                <a:avLst/>
              </a:prstGeom>
              <a:noFill/>
            </p:spPr>
            <p:txBody>
              <a:bodyPr wrap="none" rtlCol="0">
                <a:spAutoFit/>
              </a:bodyPr>
              <a:lstStyle/>
              <a:p>
                <a:r>
                  <a:rPr lang="en-US" sz="2800" dirty="0"/>
                  <a:t>Update</a:t>
                </a:r>
              </a:p>
            </p:txBody>
          </p:sp>
          <p:sp>
            <p:nvSpPr>
              <p:cNvPr id="36" name="Rounded Rectangle 35">
                <a:extLst>
                  <a:ext uri="{FF2B5EF4-FFF2-40B4-BE49-F238E27FC236}">
                    <a16:creationId xmlns:a16="http://schemas.microsoft.com/office/drawing/2014/main" id="{115FA393-67A2-9442-853D-022F32FA77BB}"/>
                  </a:ext>
                </a:extLst>
              </p:cNvPr>
              <p:cNvSpPr/>
              <p:nvPr/>
            </p:nvSpPr>
            <p:spPr>
              <a:xfrm>
                <a:off x="474192" y="4055354"/>
                <a:ext cx="4046135"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update </a:t>
                </a:r>
                <a:r>
                  <a:rPr lang="en-US" dirty="0" err="1">
                    <a:solidFill>
                      <a:schemeClr val="bg1"/>
                    </a:solidFill>
                    <a:latin typeface="Roboto Mono" pitchFamily="2" charset="0"/>
                    <a:ea typeface="Roboto Mono" pitchFamily="2" charset="0"/>
                    <a:cs typeface="Consolas" panose="020B0609020204030204" pitchFamily="49" charset="0"/>
                  </a:rPr>
                  <a:t>numpy</a:t>
                </a:r>
                <a:r>
                  <a:rPr lang="en-US" dirty="0">
                    <a:solidFill>
                      <a:srgbClr val="FFFF00"/>
                    </a:solidFill>
                    <a:latin typeface="Roboto Mono" pitchFamily="2" charset="0"/>
                    <a:ea typeface="Roboto Mono" pitchFamily="2" charset="0"/>
                    <a:cs typeface="Consolas" panose="020B0609020204030204" pitchFamily="49" charset="0"/>
                  </a:rPr>
                  <a:t> </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grpSp>
      </p:grpSp>
    </p:spTree>
    <p:extLst>
      <p:ext uri="{BB962C8B-B14F-4D97-AF65-F5344CB8AC3E}">
        <p14:creationId xmlns:p14="http://schemas.microsoft.com/office/powerpoint/2010/main" val="319306375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9D7AE8FB-5606-5F43-80FA-09DB42B72E72}"/>
              </a:ext>
            </a:extLst>
          </p:cNvPr>
          <p:cNvSpPr/>
          <p:nvPr/>
        </p:nvSpPr>
        <p:spPr>
          <a:xfrm>
            <a:off x="4572000" y="3506034"/>
            <a:ext cx="4365198" cy="1507141"/>
          </a:xfrm>
          <a:prstGeom prst="roundRect">
            <a:avLst>
              <a:gd name="adj" fmla="val 8356"/>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54</a:t>
            </a:fld>
            <a:endParaRPr lang="pt-BR" altLang="x-none" dirty="0"/>
          </a:p>
        </p:txBody>
      </p:sp>
      <p:grpSp>
        <p:nvGrpSpPr>
          <p:cNvPr id="8" name="Group 7">
            <a:extLst>
              <a:ext uri="{FF2B5EF4-FFF2-40B4-BE49-F238E27FC236}">
                <a16:creationId xmlns:a16="http://schemas.microsoft.com/office/drawing/2014/main" id="{5CA1FBDB-B859-2B40-9D0D-AF16B3B516C0}"/>
              </a:ext>
            </a:extLst>
          </p:cNvPr>
          <p:cNvGrpSpPr/>
          <p:nvPr/>
        </p:nvGrpSpPr>
        <p:grpSpPr>
          <a:xfrm>
            <a:off x="347086" y="3284984"/>
            <a:ext cx="8338409" cy="1567310"/>
            <a:chOff x="347086" y="2438171"/>
            <a:chExt cx="8338409" cy="1567310"/>
          </a:xfrm>
        </p:grpSpPr>
        <p:sp>
          <p:nvSpPr>
            <p:cNvPr id="7" name="Rounded Rectangle 6">
              <a:extLst>
                <a:ext uri="{FF2B5EF4-FFF2-40B4-BE49-F238E27FC236}">
                  <a16:creationId xmlns:a16="http://schemas.microsoft.com/office/drawing/2014/main" id="{ACEE57AA-01FE-ED41-927F-8C8D6FFC7303}"/>
                </a:ext>
              </a:extLst>
            </p:cNvPr>
            <p:cNvSpPr/>
            <p:nvPr/>
          </p:nvSpPr>
          <p:spPr>
            <a:xfrm>
              <a:off x="494184" y="3068960"/>
              <a:ext cx="3861792"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a:solidFill>
                    <a:srgbClr val="FFC000"/>
                  </a:solidFill>
                  <a:latin typeface="Roboto Mono" pitchFamily="2" charset="0"/>
                  <a:ea typeface="Roboto Mono" pitchFamily="2" charset="0"/>
                  <a:cs typeface="Consolas" panose="020B0609020204030204" pitchFamily="49" charset="0"/>
                </a:rPr>
                <a:t>source</a:t>
              </a:r>
              <a:r>
                <a:rPr lang="en-US" dirty="0">
                  <a:latin typeface="Roboto Mono" pitchFamily="2" charset="0"/>
                  <a:ea typeface="Roboto Mono" pitchFamily="2" charset="0"/>
                  <a:cs typeface="Consolas" panose="020B0609020204030204" pitchFamily="49" charset="0"/>
                </a:rPr>
                <a:t> activate </a:t>
              </a:r>
              <a:r>
                <a:rPr lang="en-US" dirty="0" err="1">
                  <a:solidFill>
                    <a:schemeClr val="bg1">
                      <a:lumMod val="75000"/>
                    </a:schemeClr>
                  </a:solidFill>
                  <a:latin typeface="Roboto Mono" pitchFamily="2" charset="0"/>
                  <a:ea typeface="Roboto Mono" pitchFamily="2" charset="0"/>
                  <a:cs typeface="Consolas" panose="020B0609020204030204" pitchFamily="49" charset="0"/>
                </a:rPr>
                <a:t>myenv</a:t>
              </a:r>
              <a:endParaRPr lang="en-US" dirty="0">
                <a:solidFill>
                  <a:schemeClr val="bg1">
                    <a:lumMod val="75000"/>
                  </a:schemeClr>
                </a:solidFill>
                <a:latin typeface="Roboto Mono" pitchFamily="2" charset="0"/>
                <a:ea typeface="Roboto Mono" pitchFamily="2" charset="0"/>
                <a:cs typeface="Consolas" panose="020B0609020204030204" pitchFamily="49" charset="0"/>
              </a:endParaRPr>
            </a:p>
          </p:txBody>
        </p:sp>
        <p:sp>
          <p:nvSpPr>
            <p:cNvPr id="14" name="Rounded Rectangle 13">
              <a:extLst>
                <a:ext uri="{FF2B5EF4-FFF2-40B4-BE49-F238E27FC236}">
                  <a16:creationId xmlns:a16="http://schemas.microsoft.com/office/drawing/2014/main" id="{7319372C-9997-B349-8737-DB4B7B7104AD}"/>
                </a:ext>
              </a:extLst>
            </p:cNvPr>
            <p:cNvSpPr/>
            <p:nvPr/>
          </p:nvSpPr>
          <p:spPr>
            <a:xfrm>
              <a:off x="494184" y="3614717"/>
              <a:ext cx="3861792"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a:solidFill>
                    <a:srgbClr val="FFC000"/>
                  </a:solidFill>
                  <a:latin typeface="Roboto Mono" pitchFamily="2" charset="0"/>
                  <a:ea typeface="Roboto Mono" pitchFamily="2" charset="0"/>
                  <a:cs typeface="Consolas" panose="020B0609020204030204" pitchFamily="49" charset="0"/>
                </a:rPr>
                <a:t>source</a:t>
              </a:r>
              <a:r>
                <a:rPr lang="en-US" dirty="0">
                  <a:latin typeface="Roboto Mono" pitchFamily="2" charset="0"/>
                  <a:ea typeface="Roboto Mono" pitchFamily="2" charset="0"/>
                  <a:cs typeface="Consolas" panose="020B0609020204030204" pitchFamily="49" charset="0"/>
                </a:rPr>
                <a:t> deactivate</a:t>
              </a:r>
            </a:p>
          </p:txBody>
        </p:sp>
        <p:sp>
          <p:nvSpPr>
            <p:cNvPr id="15" name="Rounded Rectangle 14">
              <a:extLst>
                <a:ext uri="{FF2B5EF4-FFF2-40B4-BE49-F238E27FC236}">
                  <a16:creationId xmlns:a16="http://schemas.microsoft.com/office/drawing/2014/main" id="{B61A7A3D-17A5-E843-93B5-3B92A2FCBC49}"/>
                </a:ext>
              </a:extLst>
            </p:cNvPr>
            <p:cNvSpPr/>
            <p:nvPr/>
          </p:nvSpPr>
          <p:spPr>
            <a:xfrm>
              <a:off x="4823703" y="3071008"/>
              <a:ext cx="3861792"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activate </a:t>
              </a:r>
              <a:r>
                <a:rPr lang="en-US" dirty="0" err="1">
                  <a:solidFill>
                    <a:schemeClr val="bg1">
                      <a:lumMod val="65000"/>
                    </a:schemeClr>
                  </a:solidFill>
                  <a:latin typeface="Roboto Mono" pitchFamily="2" charset="0"/>
                  <a:ea typeface="Roboto Mono" pitchFamily="2" charset="0"/>
                  <a:cs typeface="Consolas" panose="020B0609020204030204" pitchFamily="49" charset="0"/>
                </a:rPr>
                <a:t>myenv</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sp>
          <p:nvSpPr>
            <p:cNvPr id="17" name="Rounded Rectangle 16">
              <a:extLst>
                <a:ext uri="{FF2B5EF4-FFF2-40B4-BE49-F238E27FC236}">
                  <a16:creationId xmlns:a16="http://schemas.microsoft.com/office/drawing/2014/main" id="{F8EFB753-F6E1-E24E-9592-71D59EBA2A73}"/>
                </a:ext>
              </a:extLst>
            </p:cNvPr>
            <p:cNvSpPr/>
            <p:nvPr/>
          </p:nvSpPr>
          <p:spPr>
            <a:xfrm>
              <a:off x="4823703" y="3614717"/>
              <a:ext cx="3861792"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deactivate</a:t>
              </a:r>
            </a:p>
          </p:txBody>
        </p:sp>
        <p:sp>
          <p:nvSpPr>
            <p:cNvPr id="19" name="TextBox 18">
              <a:extLst>
                <a:ext uri="{FF2B5EF4-FFF2-40B4-BE49-F238E27FC236}">
                  <a16:creationId xmlns:a16="http://schemas.microsoft.com/office/drawing/2014/main" id="{9747F1D3-7E4E-134C-A862-8B60F8FD477F}"/>
                </a:ext>
              </a:extLst>
            </p:cNvPr>
            <p:cNvSpPr txBox="1"/>
            <p:nvPr/>
          </p:nvSpPr>
          <p:spPr>
            <a:xfrm>
              <a:off x="347086" y="2438171"/>
              <a:ext cx="2162772" cy="523220"/>
            </a:xfrm>
            <a:prstGeom prst="rect">
              <a:avLst/>
            </a:prstGeom>
            <a:noFill/>
          </p:spPr>
          <p:txBody>
            <a:bodyPr wrap="none" rtlCol="0">
              <a:spAutoFit/>
            </a:bodyPr>
            <a:lstStyle/>
            <a:p>
              <a:r>
                <a:rPr lang="en-US" sz="2800" dirty="0"/>
                <a:t>(De)Activate</a:t>
              </a:r>
            </a:p>
          </p:txBody>
        </p:sp>
        <p:sp>
          <p:nvSpPr>
            <p:cNvPr id="20" name="TextBox 19">
              <a:extLst>
                <a:ext uri="{FF2B5EF4-FFF2-40B4-BE49-F238E27FC236}">
                  <a16:creationId xmlns:a16="http://schemas.microsoft.com/office/drawing/2014/main" id="{BCEAD451-90CF-4045-AE11-09FBA517C428}"/>
                </a:ext>
              </a:extLst>
            </p:cNvPr>
            <p:cNvSpPr txBox="1"/>
            <p:nvPr/>
          </p:nvSpPr>
          <p:spPr>
            <a:xfrm>
              <a:off x="4675820" y="2659222"/>
              <a:ext cx="1736373" cy="400110"/>
            </a:xfrm>
            <a:prstGeom prst="rect">
              <a:avLst/>
            </a:prstGeom>
            <a:noFill/>
          </p:spPr>
          <p:txBody>
            <a:bodyPr wrap="none" rtlCol="0">
              <a:spAutoFit/>
            </a:bodyPr>
            <a:lstStyle/>
            <a:p>
              <a:r>
                <a:rPr lang="en-US" sz="2000" dirty="0" err="1">
                  <a:solidFill>
                    <a:schemeClr val="bg1">
                      <a:lumMod val="50000"/>
                    </a:schemeClr>
                  </a:solidFill>
                </a:rPr>
                <a:t>Conda</a:t>
              </a:r>
              <a:r>
                <a:rPr lang="en-US" sz="2000" dirty="0">
                  <a:solidFill>
                    <a:schemeClr val="bg1">
                      <a:lumMod val="50000"/>
                    </a:schemeClr>
                  </a:solidFill>
                </a:rPr>
                <a:t> &gt;= 4.6</a:t>
              </a:r>
            </a:p>
          </p:txBody>
        </p:sp>
      </p:grpSp>
      <p:sp>
        <p:nvSpPr>
          <p:cNvPr id="9" name="TextBox 8">
            <a:extLst>
              <a:ext uri="{FF2B5EF4-FFF2-40B4-BE49-F238E27FC236}">
                <a16:creationId xmlns:a16="http://schemas.microsoft.com/office/drawing/2014/main" id="{ABA5CCF5-69C8-5E4D-B37E-2B1C075EA415}"/>
              </a:ext>
            </a:extLst>
          </p:cNvPr>
          <p:cNvSpPr txBox="1"/>
          <p:nvPr/>
        </p:nvSpPr>
        <p:spPr>
          <a:xfrm>
            <a:off x="6444208" y="880808"/>
            <a:ext cx="2492990" cy="369332"/>
          </a:xfrm>
          <a:prstGeom prst="rect">
            <a:avLst/>
          </a:prstGeom>
          <a:noFill/>
        </p:spPr>
        <p:txBody>
          <a:bodyPr wrap="none" rtlCol="0">
            <a:spAutoFit/>
          </a:bodyPr>
          <a:lstStyle/>
          <a:p>
            <a:r>
              <a:rPr lang="en-US" dirty="0">
                <a:hlinkClick r:id="rId3"/>
              </a:rPr>
              <a:t>Manage Environments</a:t>
            </a:r>
            <a:endParaRPr lang="en-US" dirty="0"/>
          </a:p>
        </p:txBody>
      </p:sp>
      <p:grpSp>
        <p:nvGrpSpPr>
          <p:cNvPr id="10" name="Group 9">
            <a:extLst>
              <a:ext uri="{FF2B5EF4-FFF2-40B4-BE49-F238E27FC236}">
                <a16:creationId xmlns:a16="http://schemas.microsoft.com/office/drawing/2014/main" id="{13DF673C-C369-2643-A9AE-F97A5FC3BD51}"/>
              </a:ext>
            </a:extLst>
          </p:cNvPr>
          <p:cNvGrpSpPr/>
          <p:nvPr/>
        </p:nvGrpSpPr>
        <p:grpSpPr>
          <a:xfrm>
            <a:off x="350168" y="5257815"/>
            <a:ext cx="3285728" cy="938212"/>
            <a:chOff x="350168" y="5257815"/>
            <a:chExt cx="3285728" cy="938212"/>
          </a:xfrm>
        </p:grpSpPr>
        <p:sp>
          <p:nvSpPr>
            <p:cNvPr id="21" name="TextBox 20">
              <a:extLst>
                <a:ext uri="{FF2B5EF4-FFF2-40B4-BE49-F238E27FC236}">
                  <a16:creationId xmlns:a16="http://schemas.microsoft.com/office/drawing/2014/main" id="{E4E159CA-D943-6349-8CEA-EB095CD9274D}"/>
                </a:ext>
              </a:extLst>
            </p:cNvPr>
            <p:cNvSpPr txBox="1"/>
            <p:nvPr/>
          </p:nvSpPr>
          <p:spPr>
            <a:xfrm>
              <a:off x="366073" y="5257815"/>
              <a:ext cx="2803973" cy="523220"/>
            </a:xfrm>
            <a:prstGeom prst="rect">
              <a:avLst/>
            </a:prstGeom>
            <a:noFill/>
          </p:spPr>
          <p:txBody>
            <a:bodyPr wrap="none" rtlCol="0">
              <a:spAutoFit/>
            </a:bodyPr>
            <a:lstStyle/>
            <a:p>
              <a:r>
                <a:rPr lang="en-US" sz="2800" dirty="0"/>
                <a:t>List </a:t>
              </a:r>
              <a:r>
                <a:rPr lang="en-US" sz="2800" dirty="0" err="1"/>
                <a:t>enviroments</a:t>
              </a:r>
              <a:endParaRPr lang="en-US" sz="2800" dirty="0"/>
            </a:p>
          </p:txBody>
        </p:sp>
        <p:sp>
          <p:nvSpPr>
            <p:cNvPr id="22" name="Rounded Rectangle 21">
              <a:extLst>
                <a:ext uri="{FF2B5EF4-FFF2-40B4-BE49-F238E27FC236}">
                  <a16:creationId xmlns:a16="http://schemas.microsoft.com/office/drawing/2014/main" id="{7B7D46C6-9564-9A49-BDD1-A13EB00AE30F}"/>
                </a:ext>
              </a:extLst>
            </p:cNvPr>
            <p:cNvSpPr/>
            <p:nvPr/>
          </p:nvSpPr>
          <p:spPr>
            <a:xfrm>
              <a:off x="350168" y="5805264"/>
              <a:ext cx="3285728"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info --</a:t>
              </a:r>
              <a:r>
                <a:rPr lang="en-US" dirty="0" err="1">
                  <a:solidFill>
                    <a:schemeClr val="bg1"/>
                  </a:solidFill>
                  <a:latin typeface="Roboto Mono" pitchFamily="2" charset="0"/>
                  <a:ea typeface="Roboto Mono" pitchFamily="2" charset="0"/>
                  <a:cs typeface="Consolas" panose="020B0609020204030204" pitchFamily="49" charset="0"/>
                </a:rPr>
                <a:t>envs</a:t>
              </a:r>
              <a:endParaRPr lang="en-US" dirty="0">
                <a:solidFill>
                  <a:schemeClr val="bg1"/>
                </a:solidFill>
                <a:latin typeface="Roboto Mono" pitchFamily="2" charset="0"/>
                <a:ea typeface="Roboto Mono" pitchFamily="2" charset="0"/>
                <a:cs typeface="Consolas" panose="020B0609020204030204" pitchFamily="49" charset="0"/>
              </a:endParaRPr>
            </a:p>
          </p:txBody>
        </p:sp>
      </p:grpSp>
      <p:grpSp>
        <p:nvGrpSpPr>
          <p:cNvPr id="13" name="Group 12">
            <a:extLst>
              <a:ext uri="{FF2B5EF4-FFF2-40B4-BE49-F238E27FC236}">
                <a16:creationId xmlns:a16="http://schemas.microsoft.com/office/drawing/2014/main" id="{1A97B681-04D7-7F48-86A3-FFA3BD9C9E4D}"/>
              </a:ext>
            </a:extLst>
          </p:cNvPr>
          <p:cNvGrpSpPr/>
          <p:nvPr/>
        </p:nvGrpSpPr>
        <p:grpSpPr>
          <a:xfrm>
            <a:off x="3995936" y="5229200"/>
            <a:ext cx="4807650" cy="963651"/>
            <a:chOff x="5303632" y="5262952"/>
            <a:chExt cx="8083625" cy="963651"/>
          </a:xfrm>
        </p:grpSpPr>
        <p:sp>
          <p:nvSpPr>
            <p:cNvPr id="23" name="TextBox 22">
              <a:extLst>
                <a:ext uri="{FF2B5EF4-FFF2-40B4-BE49-F238E27FC236}">
                  <a16:creationId xmlns:a16="http://schemas.microsoft.com/office/drawing/2014/main" id="{314F9204-676C-5041-823B-2A9D2E6217F4}"/>
                </a:ext>
              </a:extLst>
            </p:cNvPr>
            <p:cNvSpPr txBox="1"/>
            <p:nvPr/>
          </p:nvSpPr>
          <p:spPr>
            <a:xfrm>
              <a:off x="5303633" y="5262952"/>
              <a:ext cx="3511172" cy="523220"/>
            </a:xfrm>
            <a:prstGeom prst="rect">
              <a:avLst/>
            </a:prstGeom>
            <a:noFill/>
          </p:spPr>
          <p:txBody>
            <a:bodyPr wrap="square" rtlCol="0">
              <a:spAutoFit/>
            </a:bodyPr>
            <a:lstStyle/>
            <a:p>
              <a:r>
                <a:rPr lang="en-US" sz="2800" dirty="0"/>
                <a:t>Remove</a:t>
              </a:r>
            </a:p>
          </p:txBody>
        </p:sp>
        <p:sp>
          <p:nvSpPr>
            <p:cNvPr id="24" name="Rounded Rectangle 23">
              <a:extLst>
                <a:ext uri="{FF2B5EF4-FFF2-40B4-BE49-F238E27FC236}">
                  <a16:creationId xmlns:a16="http://schemas.microsoft.com/office/drawing/2014/main" id="{BE39FBD1-78D4-6743-9322-12FF99FCAC1E}"/>
                </a:ext>
              </a:extLst>
            </p:cNvPr>
            <p:cNvSpPr/>
            <p:nvPr/>
          </p:nvSpPr>
          <p:spPr>
            <a:xfrm>
              <a:off x="5303632" y="5835840"/>
              <a:ext cx="8083625"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remove </a:t>
              </a:r>
              <a:r>
                <a:rPr lang="en-US" dirty="0">
                  <a:solidFill>
                    <a:schemeClr val="bg1"/>
                  </a:solidFill>
                  <a:latin typeface="Roboto Mono" pitchFamily="2" charset="0"/>
                  <a:ea typeface="Roboto Mono" pitchFamily="2" charset="0"/>
                  <a:cs typeface="Consolas" panose="020B0609020204030204" pitchFamily="49" charset="0"/>
                </a:rPr>
                <a:t>--name </a:t>
              </a:r>
              <a:r>
                <a:rPr lang="en-US" dirty="0" err="1">
                  <a:solidFill>
                    <a:schemeClr val="bg1">
                      <a:lumMod val="65000"/>
                    </a:schemeClr>
                  </a:solidFill>
                  <a:latin typeface="Roboto Mono" pitchFamily="2" charset="0"/>
                  <a:ea typeface="Roboto Mono" pitchFamily="2" charset="0"/>
                  <a:cs typeface="Consolas" panose="020B0609020204030204" pitchFamily="49" charset="0"/>
                </a:rPr>
                <a:t>myenv</a:t>
              </a:r>
              <a:r>
                <a:rPr lang="en-US" dirty="0">
                  <a:solidFill>
                    <a:schemeClr val="bg1">
                      <a:lumMod val="75000"/>
                    </a:schemeClr>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--all</a:t>
              </a:r>
              <a:r>
                <a:rPr lang="en-US" dirty="0">
                  <a:solidFill>
                    <a:schemeClr val="bg1">
                      <a:lumMod val="75000"/>
                    </a:schemeClr>
                  </a:solidFill>
                  <a:latin typeface="Roboto Mono" pitchFamily="2" charset="0"/>
                  <a:ea typeface="Roboto Mono" pitchFamily="2" charset="0"/>
                  <a:cs typeface="Consolas" panose="020B0609020204030204" pitchFamily="49" charset="0"/>
                </a:rPr>
                <a:t> </a:t>
              </a:r>
            </a:p>
          </p:txBody>
        </p:sp>
      </p:grpSp>
      <p:grpSp>
        <p:nvGrpSpPr>
          <p:cNvPr id="16" name="Group 15">
            <a:extLst>
              <a:ext uri="{FF2B5EF4-FFF2-40B4-BE49-F238E27FC236}">
                <a16:creationId xmlns:a16="http://schemas.microsoft.com/office/drawing/2014/main" id="{2D6687BE-A6C1-434B-8E6F-5FC896B49FA5}"/>
              </a:ext>
            </a:extLst>
          </p:cNvPr>
          <p:cNvGrpSpPr/>
          <p:nvPr/>
        </p:nvGrpSpPr>
        <p:grpSpPr>
          <a:xfrm>
            <a:off x="347086" y="1556792"/>
            <a:ext cx="8473386" cy="1468629"/>
            <a:chOff x="347086" y="1280531"/>
            <a:chExt cx="8473386" cy="1468629"/>
          </a:xfrm>
        </p:grpSpPr>
        <p:sp>
          <p:nvSpPr>
            <p:cNvPr id="6" name="TextBox 5">
              <a:extLst>
                <a:ext uri="{FF2B5EF4-FFF2-40B4-BE49-F238E27FC236}">
                  <a16:creationId xmlns:a16="http://schemas.microsoft.com/office/drawing/2014/main" id="{A01F11B7-252A-0B48-9B92-28365249215A}"/>
                </a:ext>
              </a:extLst>
            </p:cNvPr>
            <p:cNvSpPr txBox="1"/>
            <p:nvPr/>
          </p:nvSpPr>
          <p:spPr>
            <a:xfrm>
              <a:off x="347086" y="1280531"/>
              <a:ext cx="1265090" cy="523220"/>
            </a:xfrm>
            <a:prstGeom prst="rect">
              <a:avLst/>
            </a:prstGeom>
            <a:noFill/>
          </p:spPr>
          <p:txBody>
            <a:bodyPr wrap="none" rtlCol="0">
              <a:spAutoFit/>
            </a:bodyPr>
            <a:lstStyle/>
            <a:p>
              <a:r>
                <a:rPr lang="en-US" sz="2800" dirty="0"/>
                <a:t>Create</a:t>
              </a:r>
            </a:p>
          </p:txBody>
        </p:sp>
        <p:sp>
          <p:nvSpPr>
            <p:cNvPr id="18" name="Rounded Rectangle 17">
              <a:extLst>
                <a:ext uri="{FF2B5EF4-FFF2-40B4-BE49-F238E27FC236}">
                  <a16:creationId xmlns:a16="http://schemas.microsoft.com/office/drawing/2014/main" id="{75B71A2A-E96D-CC44-8A75-BE2D379E2F58}"/>
                </a:ext>
              </a:extLst>
            </p:cNvPr>
            <p:cNvSpPr/>
            <p:nvPr/>
          </p:nvSpPr>
          <p:spPr>
            <a:xfrm>
              <a:off x="350168" y="1892414"/>
              <a:ext cx="8470304"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create </a:t>
              </a:r>
              <a:r>
                <a:rPr lang="en-US" dirty="0">
                  <a:solidFill>
                    <a:schemeClr val="bg1"/>
                  </a:solidFill>
                  <a:latin typeface="Roboto Mono" pitchFamily="2" charset="0"/>
                  <a:ea typeface="Roboto Mono" pitchFamily="2" charset="0"/>
                  <a:cs typeface="Consolas" panose="020B0609020204030204" pitchFamily="49" charset="0"/>
                </a:rPr>
                <a:t>--name </a:t>
              </a:r>
              <a:r>
                <a:rPr lang="en-US" dirty="0" err="1">
                  <a:solidFill>
                    <a:schemeClr val="bg1">
                      <a:lumMod val="65000"/>
                    </a:schemeClr>
                  </a:solidFill>
                  <a:latin typeface="Roboto Mono" pitchFamily="2" charset="0"/>
                  <a:ea typeface="Roboto Mono" pitchFamily="2" charset="0"/>
                  <a:cs typeface="Consolas" panose="020B0609020204030204" pitchFamily="49" charset="0"/>
                </a:rPr>
                <a:t>myenv</a:t>
              </a:r>
              <a:r>
                <a:rPr lang="en-US" dirty="0">
                  <a:latin typeface="Roboto Mono" pitchFamily="2" charset="0"/>
                  <a:ea typeface="Roboto Mono" pitchFamily="2" charset="0"/>
                  <a:cs typeface="Consolas" panose="020B0609020204030204" pitchFamily="49" charset="0"/>
                </a:rPr>
                <a:t> --python=</a:t>
              </a:r>
              <a:r>
                <a:rPr lang="en-US" dirty="0">
                  <a:solidFill>
                    <a:schemeClr val="bg1">
                      <a:lumMod val="65000"/>
                    </a:schemeClr>
                  </a:solidFill>
                  <a:latin typeface="Roboto Mono" pitchFamily="2" charset="0"/>
                  <a:ea typeface="Roboto Mono" pitchFamily="2" charset="0"/>
                  <a:cs typeface="Consolas" panose="020B0609020204030204" pitchFamily="49" charset="0"/>
                </a:rPr>
                <a:t>3.6</a:t>
              </a:r>
              <a:r>
                <a:rPr lang="en-US" dirty="0">
                  <a:latin typeface="Roboto Mono" pitchFamily="2" charset="0"/>
                  <a:ea typeface="Roboto Mono" pitchFamily="2" charset="0"/>
                  <a:cs typeface="Consolas" panose="020B0609020204030204" pitchFamily="49" charset="0"/>
                </a:rPr>
                <a:t> pkg1 pkg2 pkg3 ...</a:t>
              </a:r>
            </a:p>
          </p:txBody>
        </p:sp>
        <p:sp>
          <p:nvSpPr>
            <p:cNvPr id="26" name="Rounded Rectangle 25">
              <a:extLst>
                <a:ext uri="{FF2B5EF4-FFF2-40B4-BE49-F238E27FC236}">
                  <a16:creationId xmlns:a16="http://schemas.microsoft.com/office/drawing/2014/main" id="{A2868F40-543B-3C4D-BAB4-971CFA3ECCCF}"/>
                </a:ext>
              </a:extLst>
            </p:cNvPr>
            <p:cNvSpPr/>
            <p:nvPr/>
          </p:nvSpPr>
          <p:spPr>
            <a:xfrm>
              <a:off x="350168" y="2358397"/>
              <a:ext cx="847030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create </a:t>
              </a:r>
              <a:r>
                <a:rPr lang="en-US" dirty="0">
                  <a:solidFill>
                    <a:schemeClr val="bg1"/>
                  </a:solidFill>
                  <a:latin typeface="Roboto Mono" pitchFamily="2" charset="0"/>
                  <a:ea typeface="Roboto Mono" pitchFamily="2" charset="0"/>
                  <a:cs typeface="Consolas" panose="020B0609020204030204" pitchFamily="49" charset="0"/>
                </a:rPr>
                <a:t>-n </a:t>
              </a:r>
              <a:r>
                <a:rPr lang="en-US" dirty="0" err="1">
                  <a:solidFill>
                    <a:schemeClr val="bg1">
                      <a:lumMod val="65000"/>
                    </a:schemeClr>
                  </a:solidFill>
                  <a:latin typeface="Roboto Mono" pitchFamily="2" charset="0"/>
                  <a:ea typeface="Roboto Mono" pitchFamily="2" charset="0"/>
                  <a:cs typeface="Consolas" panose="020B0609020204030204" pitchFamily="49" charset="0"/>
                </a:rPr>
                <a:t>myenv</a:t>
              </a:r>
              <a:r>
                <a:rPr lang="en-US" dirty="0">
                  <a:latin typeface="Roboto Mono" pitchFamily="2" charset="0"/>
                  <a:ea typeface="Roboto Mono" pitchFamily="2" charset="0"/>
                  <a:cs typeface="Consolas" panose="020B0609020204030204" pitchFamily="49" charset="0"/>
                </a:rPr>
                <a:t> --file </a:t>
              </a:r>
              <a:r>
                <a:rPr lang="en-US" dirty="0" err="1">
                  <a:solidFill>
                    <a:schemeClr val="bg1">
                      <a:lumMod val="65000"/>
                    </a:schemeClr>
                  </a:solidFill>
                  <a:latin typeface="Roboto Mono" pitchFamily="2" charset="0"/>
                  <a:ea typeface="Roboto Mono" pitchFamily="2" charset="0"/>
                  <a:cs typeface="Consolas" panose="020B0609020204030204" pitchFamily="49" charset="0"/>
                </a:rPr>
                <a:t>list_of_packages.txt</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grpSp>
    </p:spTree>
    <p:extLst>
      <p:ext uri="{BB962C8B-B14F-4D97-AF65-F5344CB8AC3E}">
        <p14:creationId xmlns:p14="http://schemas.microsoft.com/office/powerpoint/2010/main" val="350784666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55</a:t>
            </a:fld>
            <a:endParaRPr lang="pt-BR" altLang="x-none" dirty="0"/>
          </a:p>
        </p:txBody>
      </p:sp>
      <p:sp>
        <p:nvSpPr>
          <p:cNvPr id="7" name="Rounded Rectangle 6">
            <a:extLst>
              <a:ext uri="{FF2B5EF4-FFF2-40B4-BE49-F238E27FC236}">
                <a16:creationId xmlns:a16="http://schemas.microsoft.com/office/drawing/2014/main" id="{ACEE57AA-01FE-ED41-927F-8C8D6FFC7303}"/>
              </a:ext>
            </a:extLst>
          </p:cNvPr>
          <p:cNvSpPr/>
          <p:nvPr/>
        </p:nvSpPr>
        <p:spPr>
          <a:xfrm>
            <a:off x="350168" y="2076947"/>
            <a:ext cx="8470304" cy="2149197"/>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help</a:t>
            </a:r>
          </a:p>
          <a:p>
            <a:r>
              <a:rPr lang="en-US" dirty="0">
                <a:solidFill>
                  <a:schemeClr val="bg1">
                    <a:lumMod val="65000"/>
                  </a:schemeClr>
                </a:solidFill>
                <a:latin typeface="Monaco" pitchFamily="2" charset="77"/>
              </a:rPr>
              <a:t>usage: </a:t>
            </a:r>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[-h] [-V] command ...</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commands available from other packages:</a:t>
            </a:r>
          </a:p>
          <a:p>
            <a:r>
              <a:rPr lang="en-US" dirty="0">
                <a:solidFill>
                  <a:schemeClr val="bg1">
                    <a:lumMod val="65000"/>
                  </a:schemeClr>
                </a:solidFill>
                <a:latin typeface="Monaco" pitchFamily="2" charset="77"/>
              </a:rPr>
              <a:t>  </a:t>
            </a:r>
            <a:r>
              <a:rPr lang="en-US" dirty="0" err="1">
                <a:solidFill>
                  <a:schemeClr val="bg1">
                    <a:lumMod val="65000"/>
                  </a:schemeClr>
                </a:solidFill>
                <a:latin typeface="Monaco" pitchFamily="2" charset="77"/>
              </a:rPr>
              <a:t>env</a:t>
            </a:r>
            <a:endParaRPr lang="en-US" dirty="0">
              <a:solidFill>
                <a:schemeClr val="bg1">
                  <a:lumMod val="65000"/>
                </a:schemeClr>
              </a:solidFill>
              <a:latin typeface="Monaco" pitchFamily="2" charset="77"/>
            </a:endParaRPr>
          </a:p>
        </p:txBody>
      </p:sp>
      <p:sp>
        <p:nvSpPr>
          <p:cNvPr id="6" name="TextBox 5">
            <a:extLst>
              <a:ext uri="{FF2B5EF4-FFF2-40B4-BE49-F238E27FC236}">
                <a16:creationId xmlns:a16="http://schemas.microsoft.com/office/drawing/2014/main" id="{A01F11B7-252A-0B48-9B92-28365249215A}"/>
              </a:ext>
            </a:extLst>
          </p:cNvPr>
          <p:cNvSpPr txBox="1"/>
          <p:nvPr/>
        </p:nvSpPr>
        <p:spPr>
          <a:xfrm>
            <a:off x="350168" y="1504504"/>
            <a:ext cx="1519968" cy="523220"/>
          </a:xfrm>
          <a:prstGeom prst="rect">
            <a:avLst/>
          </a:prstGeom>
          <a:noFill/>
        </p:spPr>
        <p:txBody>
          <a:bodyPr wrap="none" rtlCol="0">
            <a:spAutoFit/>
          </a:bodyPr>
          <a:lstStyle/>
          <a:p>
            <a:r>
              <a:rPr lang="en-US" sz="2800" dirty="0"/>
              <a:t>HELP!!! </a:t>
            </a:r>
          </a:p>
        </p:txBody>
      </p:sp>
    </p:spTree>
    <p:extLst>
      <p:ext uri="{BB962C8B-B14F-4D97-AF65-F5344CB8AC3E}">
        <p14:creationId xmlns:p14="http://schemas.microsoft.com/office/powerpoint/2010/main" val="4520601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56</a:t>
            </a:fld>
            <a:endParaRPr lang="pt-BR" altLang="x-none" dirty="0"/>
          </a:p>
        </p:txBody>
      </p:sp>
      <p:sp>
        <p:nvSpPr>
          <p:cNvPr id="7" name="Rounded Rectangle 6">
            <a:extLst>
              <a:ext uri="{FF2B5EF4-FFF2-40B4-BE49-F238E27FC236}">
                <a16:creationId xmlns:a16="http://schemas.microsoft.com/office/drawing/2014/main" id="{ACEE57AA-01FE-ED41-927F-8C8D6FFC7303}"/>
              </a:ext>
            </a:extLst>
          </p:cNvPr>
          <p:cNvSpPr/>
          <p:nvPr/>
        </p:nvSpPr>
        <p:spPr>
          <a:xfrm>
            <a:off x="350168" y="2076947"/>
            <a:ext cx="8470304" cy="2149197"/>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help</a:t>
            </a:r>
          </a:p>
          <a:p>
            <a:r>
              <a:rPr lang="en-US" dirty="0">
                <a:solidFill>
                  <a:schemeClr val="bg1">
                    <a:lumMod val="65000"/>
                  </a:schemeClr>
                </a:solidFill>
                <a:latin typeface="Monaco" pitchFamily="2" charset="77"/>
              </a:rPr>
              <a:t>usage: </a:t>
            </a:r>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[-h] [-V] command ...</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commands available from other packages:</a:t>
            </a:r>
          </a:p>
          <a:p>
            <a:r>
              <a:rPr lang="en-US" dirty="0">
                <a:solidFill>
                  <a:schemeClr val="bg1"/>
                </a:solidFill>
                <a:latin typeface="Monaco" pitchFamily="2" charset="77"/>
              </a:rPr>
              <a:t>  </a:t>
            </a:r>
            <a:r>
              <a:rPr lang="en-US" dirty="0" err="1">
                <a:solidFill>
                  <a:srgbClr val="FFC000"/>
                </a:solidFill>
                <a:latin typeface="Monaco" pitchFamily="2" charset="77"/>
              </a:rPr>
              <a:t>env</a:t>
            </a:r>
            <a:endParaRPr lang="en-US" dirty="0">
              <a:solidFill>
                <a:srgbClr val="FFC000"/>
              </a:solidFill>
              <a:latin typeface="Monaco" pitchFamily="2" charset="77"/>
            </a:endParaRPr>
          </a:p>
        </p:txBody>
      </p:sp>
      <p:sp>
        <p:nvSpPr>
          <p:cNvPr id="6" name="TextBox 5">
            <a:extLst>
              <a:ext uri="{FF2B5EF4-FFF2-40B4-BE49-F238E27FC236}">
                <a16:creationId xmlns:a16="http://schemas.microsoft.com/office/drawing/2014/main" id="{A01F11B7-252A-0B48-9B92-28365249215A}"/>
              </a:ext>
            </a:extLst>
          </p:cNvPr>
          <p:cNvSpPr txBox="1"/>
          <p:nvPr/>
        </p:nvSpPr>
        <p:spPr>
          <a:xfrm>
            <a:off x="350168" y="1504504"/>
            <a:ext cx="1519968" cy="523220"/>
          </a:xfrm>
          <a:prstGeom prst="rect">
            <a:avLst/>
          </a:prstGeom>
          <a:noFill/>
        </p:spPr>
        <p:txBody>
          <a:bodyPr wrap="none" rtlCol="0">
            <a:spAutoFit/>
          </a:bodyPr>
          <a:lstStyle/>
          <a:p>
            <a:r>
              <a:rPr lang="en-US" sz="2800" dirty="0"/>
              <a:t>HELP!!! </a:t>
            </a:r>
          </a:p>
        </p:txBody>
      </p:sp>
      <p:cxnSp>
        <p:nvCxnSpPr>
          <p:cNvPr id="12" name="Straight Arrow Connector 11">
            <a:extLst>
              <a:ext uri="{FF2B5EF4-FFF2-40B4-BE49-F238E27FC236}">
                <a16:creationId xmlns:a16="http://schemas.microsoft.com/office/drawing/2014/main" id="{BECB9C2C-26D5-8C4E-BB88-015206D7C8D7}"/>
              </a:ext>
            </a:extLst>
          </p:cNvPr>
          <p:cNvCxnSpPr>
            <a:cxnSpLocks/>
          </p:cNvCxnSpPr>
          <p:nvPr/>
        </p:nvCxnSpPr>
        <p:spPr>
          <a:xfrm>
            <a:off x="179512" y="4005064"/>
            <a:ext cx="504056" cy="0"/>
          </a:xfrm>
          <a:prstGeom prst="straightConnector1">
            <a:avLst/>
          </a:prstGeom>
          <a:ln w="889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C855065-DC4A-184C-8973-7279EFFC1014}"/>
              </a:ext>
            </a:extLst>
          </p:cNvPr>
          <p:cNvCxnSpPr>
            <a:cxnSpLocks/>
          </p:cNvCxnSpPr>
          <p:nvPr/>
        </p:nvCxnSpPr>
        <p:spPr>
          <a:xfrm flipH="1">
            <a:off x="1331640" y="4005064"/>
            <a:ext cx="504056" cy="0"/>
          </a:xfrm>
          <a:prstGeom prst="straightConnector1">
            <a:avLst/>
          </a:prstGeom>
          <a:ln w="889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38077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57</a:t>
            </a:fld>
            <a:endParaRPr lang="pt-BR" altLang="x-none" dirty="0"/>
          </a:p>
        </p:txBody>
      </p:sp>
      <p:sp>
        <p:nvSpPr>
          <p:cNvPr id="7" name="Rounded Rectangle 6">
            <a:extLst>
              <a:ext uri="{FF2B5EF4-FFF2-40B4-BE49-F238E27FC236}">
                <a16:creationId xmlns:a16="http://schemas.microsoft.com/office/drawing/2014/main" id="{ACEE57AA-01FE-ED41-927F-8C8D6FFC7303}"/>
              </a:ext>
            </a:extLst>
          </p:cNvPr>
          <p:cNvSpPr/>
          <p:nvPr/>
        </p:nvSpPr>
        <p:spPr>
          <a:xfrm>
            <a:off x="350168" y="2076947"/>
            <a:ext cx="8470304" cy="2149197"/>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help</a:t>
            </a:r>
          </a:p>
          <a:p>
            <a:r>
              <a:rPr lang="en-US" dirty="0">
                <a:solidFill>
                  <a:schemeClr val="bg1">
                    <a:lumMod val="65000"/>
                  </a:schemeClr>
                </a:solidFill>
                <a:latin typeface="Monaco" pitchFamily="2" charset="77"/>
              </a:rPr>
              <a:t>usage: </a:t>
            </a:r>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[-h] [-V] command ...</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commands available from other packages:</a:t>
            </a:r>
          </a:p>
          <a:p>
            <a:r>
              <a:rPr lang="en-US" dirty="0">
                <a:solidFill>
                  <a:schemeClr val="bg1"/>
                </a:solidFill>
                <a:latin typeface="Monaco" pitchFamily="2" charset="77"/>
              </a:rPr>
              <a:t>  </a:t>
            </a:r>
            <a:r>
              <a:rPr lang="en-US" dirty="0" err="1">
                <a:solidFill>
                  <a:srgbClr val="FFC000"/>
                </a:solidFill>
                <a:latin typeface="Monaco" pitchFamily="2" charset="77"/>
              </a:rPr>
              <a:t>env</a:t>
            </a:r>
            <a:endParaRPr lang="en-US" dirty="0">
              <a:solidFill>
                <a:srgbClr val="FFC000"/>
              </a:solidFill>
              <a:latin typeface="Monaco" pitchFamily="2" charset="77"/>
            </a:endParaRPr>
          </a:p>
        </p:txBody>
      </p:sp>
      <p:sp>
        <p:nvSpPr>
          <p:cNvPr id="6" name="TextBox 5">
            <a:extLst>
              <a:ext uri="{FF2B5EF4-FFF2-40B4-BE49-F238E27FC236}">
                <a16:creationId xmlns:a16="http://schemas.microsoft.com/office/drawing/2014/main" id="{A01F11B7-252A-0B48-9B92-28365249215A}"/>
              </a:ext>
            </a:extLst>
          </p:cNvPr>
          <p:cNvSpPr txBox="1"/>
          <p:nvPr/>
        </p:nvSpPr>
        <p:spPr>
          <a:xfrm>
            <a:off x="350168" y="1504504"/>
            <a:ext cx="1519968" cy="523220"/>
          </a:xfrm>
          <a:prstGeom prst="rect">
            <a:avLst/>
          </a:prstGeom>
          <a:noFill/>
        </p:spPr>
        <p:txBody>
          <a:bodyPr wrap="none" rtlCol="0">
            <a:spAutoFit/>
          </a:bodyPr>
          <a:lstStyle/>
          <a:p>
            <a:r>
              <a:rPr lang="en-US" sz="2800" dirty="0"/>
              <a:t>HELP!!! </a:t>
            </a:r>
          </a:p>
        </p:txBody>
      </p:sp>
      <p:cxnSp>
        <p:nvCxnSpPr>
          <p:cNvPr id="12" name="Straight Arrow Connector 11">
            <a:extLst>
              <a:ext uri="{FF2B5EF4-FFF2-40B4-BE49-F238E27FC236}">
                <a16:creationId xmlns:a16="http://schemas.microsoft.com/office/drawing/2014/main" id="{BECB9C2C-26D5-8C4E-BB88-015206D7C8D7}"/>
              </a:ext>
            </a:extLst>
          </p:cNvPr>
          <p:cNvCxnSpPr>
            <a:cxnSpLocks/>
          </p:cNvCxnSpPr>
          <p:nvPr/>
        </p:nvCxnSpPr>
        <p:spPr>
          <a:xfrm>
            <a:off x="179512" y="4005064"/>
            <a:ext cx="504056" cy="0"/>
          </a:xfrm>
          <a:prstGeom prst="straightConnector1">
            <a:avLst/>
          </a:prstGeom>
          <a:ln w="889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C855065-DC4A-184C-8973-7279EFFC1014}"/>
              </a:ext>
            </a:extLst>
          </p:cNvPr>
          <p:cNvCxnSpPr>
            <a:cxnSpLocks/>
          </p:cNvCxnSpPr>
          <p:nvPr/>
        </p:nvCxnSpPr>
        <p:spPr>
          <a:xfrm flipH="1">
            <a:off x="1331640" y="4005064"/>
            <a:ext cx="504056" cy="0"/>
          </a:xfrm>
          <a:prstGeom prst="straightConnector1">
            <a:avLst/>
          </a:prstGeom>
          <a:ln w="889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A9CE7FD0-BD1A-9A48-B2A3-C2739763A2AE}"/>
              </a:ext>
            </a:extLst>
          </p:cNvPr>
          <p:cNvSpPr/>
          <p:nvPr/>
        </p:nvSpPr>
        <p:spPr>
          <a:xfrm>
            <a:off x="350168" y="4447689"/>
            <a:ext cx="378978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list</a:t>
            </a:r>
          </a:p>
        </p:txBody>
      </p:sp>
      <p:sp>
        <p:nvSpPr>
          <p:cNvPr id="19" name="Rounded Rectangle 18">
            <a:extLst>
              <a:ext uri="{FF2B5EF4-FFF2-40B4-BE49-F238E27FC236}">
                <a16:creationId xmlns:a16="http://schemas.microsoft.com/office/drawing/2014/main" id="{73E518A3-32FF-464E-B525-160611F374B7}"/>
              </a:ext>
            </a:extLst>
          </p:cNvPr>
          <p:cNvSpPr/>
          <p:nvPr/>
        </p:nvSpPr>
        <p:spPr>
          <a:xfrm>
            <a:off x="350168" y="5388667"/>
            <a:ext cx="378978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a:t>
            </a:r>
            <a:r>
              <a:rPr lang="en-US" dirty="0" err="1">
                <a:solidFill>
                  <a:srgbClr val="FFC000"/>
                </a:solidFill>
                <a:latin typeface="Roboto Mono" pitchFamily="2" charset="0"/>
                <a:ea typeface="Roboto Mono" pitchFamily="2" charset="0"/>
                <a:cs typeface="Consolas" panose="020B0609020204030204" pitchFamily="49" charset="0"/>
              </a:rPr>
              <a:t>env</a:t>
            </a:r>
            <a:r>
              <a:rPr lang="en-US" dirty="0">
                <a:latin typeface="Roboto Mono" pitchFamily="2" charset="0"/>
                <a:ea typeface="Roboto Mono" pitchFamily="2" charset="0"/>
                <a:cs typeface="Consolas" panose="020B0609020204030204" pitchFamily="49" charset="0"/>
              </a:rPr>
              <a:t> list</a:t>
            </a:r>
          </a:p>
        </p:txBody>
      </p:sp>
      <p:sp>
        <p:nvSpPr>
          <p:cNvPr id="20" name="Rounded Rectangle 19">
            <a:extLst>
              <a:ext uri="{FF2B5EF4-FFF2-40B4-BE49-F238E27FC236}">
                <a16:creationId xmlns:a16="http://schemas.microsoft.com/office/drawing/2014/main" id="{8ACEE9B8-63F4-3241-8A5E-4B520081F0DD}"/>
              </a:ext>
            </a:extLst>
          </p:cNvPr>
          <p:cNvSpPr/>
          <p:nvPr/>
        </p:nvSpPr>
        <p:spPr>
          <a:xfrm>
            <a:off x="1799692" y="4804206"/>
            <a:ext cx="890735" cy="618708"/>
          </a:xfrm>
          <a:prstGeom prst="roundRect">
            <a:avLst>
              <a:gd name="adj" fmla="val 10903"/>
            </a:avLst>
          </a:prstGeom>
          <a:no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r>
              <a:rPr lang="en-US" sz="3200" dirty="0">
                <a:solidFill>
                  <a:schemeClr val="tx1"/>
                </a:solidFill>
                <a:latin typeface="Roboto Mono" pitchFamily="2" charset="0"/>
                <a:ea typeface="Roboto Mono" pitchFamily="2" charset="0"/>
                <a:cs typeface="Consolas" panose="020B0609020204030204" pitchFamily="49" charset="0"/>
              </a:rPr>
              <a:t>!=</a:t>
            </a:r>
            <a:endParaRPr lang="en-US" dirty="0">
              <a:solidFill>
                <a:schemeClr val="tx1"/>
              </a:solidFill>
              <a:latin typeface="Roboto Mono" pitchFamily="2" charset="0"/>
              <a:ea typeface="Roboto Mono" pitchFamily="2" charset="0"/>
              <a:cs typeface="Consolas" panose="020B0609020204030204" pitchFamily="49" charset="0"/>
            </a:endParaRPr>
          </a:p>
        </p:txBody>
      </p:sp>
      <p:sp>
        <p:nvSpPr>
          <p:cNvPr id="13" name="Rounded Rectangle 12">
            <a:extLst>
              <a:ext uri="{FF2B5EF4-FFF2-40B4-BE49-F238E27FC236}">
                <a16:creationId xmlns:a16="http://schemas.microsoft.com/office/drawing/2014/main" id="{FE50E407-B75F-CC4E-ACBB-8A0F83F14E41}"/>
              </a:ext>
            </a:extLst>
          </p:cNvPr>
          <p:cNvSpPr/>
          <p:nvPr/>
        </p:nvSpPr>
        <p:spPr>
          <a:xfrm>
            <a:off x="4630828" y="5388667"/>
            <a:ext cx="4195607"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rPr>
              <a:t>$ </a:t>
            </a:r>
            <a:r>
              <a:rPr lang="en-US" dirty="0" err="1">
                <a:solidFill>
                  <a:srgbClr val="FFFF00"/>
                </a:solidFill>
                <a:latin typeface="Roboto Mono" pitchFamily="2" charset="0"/>
                <a:ea typeface="Roboto Mono" pitchFamily="2" charset="0"/>
              </a:rPr>
              <a:t>conda</a:t>
            </a:r>
            <a:r>
              <a:rPr lang="en-US" dirty="0">
                <a:latin typeface="Roboto Mono" pitchFamily="2" charset="0"/>
                <a:ea typeface="Roboto Mono" pitchFamily="2" charset="0"/>
              </a:rPr>
              <a:t> </a:t>
            </a:r>
            <a:r>
              <a:rPr lang="en-US" dirty="0" err="1">
                <a:solidFill>
                  <a:srgbClr val="FFC000"/>
                </a:solidFill>
                <a:latin typeface="Roboto Mono" pitchFamily="2" charset="0"/>
                <a:ea typeface="Roboto Mono" pitchFamily="2" charset="0"/>
              </a:rPr>
              <a:t>env</a:t>
            </a:r>
            <a:r>
              <a:rPr lang="en-US" dirty="0">
                <a:latin typeface="Roboto Mono" pitchFamily="2" charset="0"/>
                <a:ea typeface="Roboto Mono" pitchFamily="2" charset="0"/>
              </a:rPr>
              <a:t> remove -n </a:t>
            </a:r>
            <a:r>
              <a:rPr lang="en-US" dirty="0" err="1">
                <a:solidFill>
                  <a:schemeClr val="bg1">
                    <a:lumMod val="65000"/>
                  </a:schemeClr>
                </a:solidFill>
                <a:latin typeface="Roboto Mono" pitchFamily="2" charset="0"/>
                <a:ea typeface="Roboto Mono" pitchFamily="2" charset="0"/>
              </a:rPr>
              <a:t>myenv</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sp>
        <p:nvSpPr>
          <p:cNvPr id="18" name="Rounded Rectangle 17">
            <a:extLst>
              <a:ext uri="{FF2B5EF4-FFF2-40B4-BE49-F238E27FC236}">
                <a16:creationId xmlns:a16="http://schemas.microsoft.com/office/drawing/2014/main" id="{A5000CA8-FA98-5D4F-B06D-BC2B7A45091D}"/>
              </a:ext>
            </a:extLst>
          </p:cNvPr>
          <p:cNvSpPr/>
          <p:nvPr/>
        </p:nvSpPr>
        <p:spPr>
          <a:xfrm>
            <a:off x="4630828" y="4470181"/>
            <a:ext cx="4195607"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rPr>
              <a:t>$ </a:t>
            </a:r>
            <a:r>
              <a:rPr lang="en-US" dirty="0" err="1">
                <a:solidFill>
                  <a:srgbClr val="FFFF00"/>
                </a:solidFill>
                <a:latin typeface="Roboto Mono" pitchFamily="2" charset="0"/>
                <a:ea typeface="Roboto Mono" pitchFamily="2" charset="0"/>
              </a:rPr>
              <a:t>conda</a:t>
            </a:r>
            <a:r>
              <a:rPr lang="en-US" dirty="0">
                <a:latin typeface="Roboto Mono" pitchFamily="2" charset="0"/>
                <a:ea typeface="Roboto Mono" pitchFamily="2" charset="0"/>
              </a:rPr>
              <a:t> remove -n </a:t>
            </a:r>
            <a:r>
              <a:rPr lang="en-US" dirty="0" err="1">
                <a:solidFill>
                  <a:schemeClr val="bg1">
                    <a:lumMod val="65000"/>
                  </a:schemeClr>
                </a:solidFill>
                <a:latin typeface="Roboto Mono" pitchFamily="2" charset="0"/>
                <a:ea typeface="Roboto Mono" pitchFamily="2" charset="0"/>
              </a:rPr>
              <a:t>myenv</a:t>
            </a:r>
            <a:r>
              <a:rPr lang="en-US" dirty="0">
                <a:solidFill>
                  <a:schemeClr val="bg1">
                    <a:lumMod val="65000"/>
                  </a:schemeClr>
                </a:solidFill>
                <a:latin typeface="Roboto Mono" pitchFamily="2" charset="0"/>
                <a:ea typeface="Roboto Mono" pitchFamily="2" charset="0"/>
              </a:rPr>
              <a:t> </a:t>
            </a:r>
            <a:r>
              <a:rPr lang="en-US" dirty="0">
                <a:solidFill>
                  <a:schemeClr val="bg1"/>
                </a:solidFill>
                <a:latin typeface="Roboto Mono" pitchFamily="2" charset="0"/>
                <a:ea typeface="Roboto Mono" pitchFamily="2" charset="0"/>
              </a:rPr>
              <a:t>--all</a:t>
            </a:r>
            <a:endParaRPr lang="en-US" dirty="0">
              <a:solidFill>
                <a:schemeClr val="bg1"/>
              </a:solidFill>
              <a:latin typeface="Roboto Mono" pitchFamily="2" charset="0"/>
              <a:ea typeface="Roboto Mono" pitchFamily="2" charset="0"/>
              <a:cs typeface="Consolas" panose="020B0609020204030204" pitchFamily="49" charset="0"/>
            </a:endParaRPr>
          </a:p>
        </p:txBody>
      </p:sp>
      <p:sp>
        <p:nvSpPr>
          <p:cNvPr id="21" name="Rounded Rectangle 20">
            <a:extLst>
              <a:ext uri="{FF2B5EF4-FFF2-40B4-BE49-F238E27FC236}">
                <a16:creationId xmlns:a16="http://schemas.microsoft.com/office/drawing/2014/main" id="{1B69D8ED-69F2-DA41-B790-8215661DA1C6}"/>
              </a:ext>
            </a:extLst>
          </p:cNvPr>
          <p:cNvSpPr/>
          <p:nvPr/>
        </p:nvSpPr>
        <p:spPr>
          <a:xfrm>
            <a:off x="6283263" y="4817927"/>
            <a:ext cx="890735" cy="618708"/>
          </a:xfrm>
          <a:prstGeom prst="roundRect">
            <a:avLst>
              <a:gd name="adj" fmla="val 10903"/>
            </a:avLst>
          </a:prstGeom>
          <a:no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r>
              <a:rPr lang="en-US" sz="3200" dirty="0">
                <a:solidFill>
                  <a:schemeClr val="tx1"/>
                </a:solidFill>
                <a:latin typeface="Roboto Mono" pitchFamily="2" charset="0"/>
                <a:ea typeface="Roboto Mono" pitchFamily="2" charset="0"/>
                <a:cs typeface="Consolas" panose="020B0609020204030204" pitchFamily="49" charset="0"/>
              </a:rPr>
              <a:t>!=</a:t>
            </a:r>
            <a:endParaRPr lang="en-US" dirty="0">
              <a:solidFill>
                <a:schemeClr val="tx1"/>
              </a:solidFill>
              <a:latin typeface="Roboto Mono" pitchFamily="2" charset="0"/>
              <a:ea typeface="Roboto Mono" pitchFamily="2" charset="0"/>
              <a:cs typeface="Consolas" panose="020B0609020204030204" pitchFamily="49" charset="0"/>
            </a:endParaRPr>
          </a:p>
        </p:txBody>
      </p:sp>
    </p:spTree>
    <p:extLst>
      <p:ext uri="{BB962C8B-B14F-4D97-AF65-F5344CB8AC3E}">
        <p14:creationId xmlns:p14="http://schemas.microsoft.com/office/powerpoint/2010/main" val="85256906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58</a:t>
            </a:fld>
            <a:endParaRPr lang="pt-BR" altLang="x-none" dirty="0"/>
          </a:p>
        </p:txBody>
      </p:sp>
      <p:sp>
        <p:nvSpPr>
          <p:cNvPr id="7" name="Rounded Rectangle 6">
            <a:extLst>
              <a:ext uri="{FF2B5EF4-FFF2-40B4-BE49-F238E27FC236}">
                <a16:creationId xmlns:a16="http://schemas.microsoft.com/office/drawing/2014/main" id="{ACEE57AA-01FE-ED41-927F-8C8D6FFC7303}"/>
              </a:ext>
            </a:extLst>
          </p:cNvPr>
          <p:cNvSpPr/>
          <p:nvPr/>
        </p:nvSpPr>
        <p:spPr>
          <a:xfrm>
            <a:off x="350168" y="2076947"/>
            <a:ext cx="8470304" cy="2149197"/>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help</a:t>
            </a:r>
          </a:p>
          <a:p>
            <a:r>
              <a:rPr lang="en-US" dirty="0">
                <a:solidFill>
                  <a:schemeClr val="bg1">
                    <a:lumMod val="65000"/>
                  </a:schemeClr>
                </a:solidFill>
                <a:latin typeface="Monaco" pitchFamily="2" charset="77"/>
              </a:rPr>
              <a:t>usage: </a:t>
            </a:r>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[-h] [-V] command ...</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commands available from other packages:</a:t>
            </a:r>
          </a:p>
          <a:p>
            <a:r>
              <a:rPr lang="en-US" dirty="0">
                <a:solidFill>
                  <a:schemeClr val="bg1"/>
                </a:solidFill>
                <a:latin typeface="Monaco" pitchFamily="2" charset="77"/>
              </a:rPr>
              <a:t>  </a:t>
            </a:r>
            <a:r>
              <a:rPr lang="en-US" dirty="0" err="1">
                <a:solidFill>
                  <a:srgbClr val="FFC000"/>
                </a:solidFill>
                <a:latin typeface="Monaco" pitchFamily="2" charset="77"/>
              </a:rPr>
              <a:t>env</a:t>
            </a:r>
            <a:endParaRPr lang="en-US" dirty="0">
              <a:solidFill>
                <a:srgbClr val="FFC000"/>
              </a:solidFill>
              <a:latin typeface="Monaco" pitchFamily="2" charset="77"/>
            </a:endParaRPr>
          </a:p>
        </p:txBody>
      </p:sp>
      <p:sp>
        <p:nvSpPr>
          <p:cNvPr id="6" name="TextBox 5">
            <a:extLst>
              <a:ext uri="{FF2B5EF4-FFF2-40B4-BE49-F238E27FC236}">
                <a16:creationId xmlns:a16="http://schemas.microsoft.com/office/drawing/2014/main" id="{A01F11B7-252A-0B48-9B92-28365249215A}"/>
              </a:ext>
            </a:extLst>
          </p:cNvPr>
          <p:cNvSpPr txBox="1"/>
          <p:nvPr/>
        </p:nvSpPr>
        <p:spPr>
          <a:xfrm>
            <a:off x="350168" y="1504504"/>
            <a:ext cx="1519968" cy="523220"/>
          </a:xfrm>
          <a:prstGeom prst="rect">
            <a:avLst/>
          </a:prstGeom>
          <a:noFill/>
        </p:spPr>
        <p:txBody>
          <a:bodyPr wrap="none" rtlCol="0">
            <a:spAutoFit/>
          </a:bodyPr>
          <a:lstStyle/>
          <a:p>
            <a:r>
              <a:rPr lang="en-US" sz="2800" dirty="0"/>
              <a:t>HELP!!! </a:t>
            </a:r>
          </a:p>
        </p:txBody>
      </p:sp>
      <p:cxnSp>
        <p:nvCxnSpPr>
          <p:cNvPr id="12" name="Straight Arrow Connector 11">
            <a:extLst>
              <a:ext uri="{FF2B5EF4-FFF2-40B4-BE49-F238E27FC236}">
                <a16:creationId xmlns:a16="http://schemas.microsoft.com/office/drawing/2014/main" id="{BECB9C2C-26D5-8C4E-BB88-015206D7C8D7}"/>
              </a:ext>
            </a:extLst>
          </p:cNvPr>
          <p:cNvCxnSpPr>
            <a:cxnSpLocks/>
          </p:cNvCxnSpPr>
          <p:nvPr/>
        </p:nvCxnSpPr>
        <p:spPr>
          <a:xfrm>
            <a:off x="179512" y="4005064"/>
            <a:ext cx="504056" cy="0"/>
          </a:xfrm>
          <a:prstGeom prst="straightConnector1">
            <a:avLst/>
          </a:prstGeom>
          <a:ln w="889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C855065-DC4A-184C-8973-7279EFFC1014}"/>
              </a:ext>
            </a:extLst>
          </p:cNvPr>
          <p:cNvCxnSpPr>
            <a:cxnSpLocks/>
          </p:cNvCxnSpPr>
          <p:nvPr/>
        </p:nvCxnSpPr>
        <p:spPr>
          <a:xfrm flipH="1">
            <a:off x="1331640" y="4005064"/>
            <a:ext cx="504056" cy="0"/>
          </a:xfrm>
          <a:prstGeom prst="straightConnector1">
            <a:avLst/>
          </a:prstGeom>
          <a:ln w="889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A9CE7FD0-BD1A-9A48-B2A3-C2739763A2AE}"/>
              </a:ext>
            </a:extLst>
          </p:cNvPr>
          <p:cNvSpPr/>
          <p:nvPr/>
        </p:nvSpPr>
        <p:spPr>
          <a:xfrm>
            <a:off x="350168" y="4447689"/>
            <a:ext cx="378978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list</a:t>
            </a:r>
          </a:p>
        </p:txBody>
      </p:sp>
      <p:sp>
        <p:nvSpPr>
          <p:cNvPr id="19" name="Rounded Rectangle 18">
            <a:extLst>
              <a:ext uri="{FF2B5EF4-FFF2-40B4-BE49-F238E27FC236}">
                <a16:creationId xmlns:a16="http://schemas.microsoft.com/office/drawing/2014/main" id="{73E518A3-32FF-464E-B525-160611F374B7}"/>
              </a:ext>
            </a:extLst>
          </p:cNvPr>
          <p:cNvSpPr/>
          <p:nvPr/>
        </p:nvSpPr>
        <p:spPr>
          <a:xfrm>
            <a:off x="350168" y="5388667"/>
            <a:ext cx="378978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a:t>
            </a:r>
            <a:r>
              <a:rPr lang="en-US" dirty="0" err="1">
                <a:solidFill>
                  <a:srgbClr val="FFC000"/>
                </a:solidFill>
                <a:latin typeface="Roboto Mono" pitchFamily="2" charset="0"/>
                <a:ea typeface="Roboto Mono" pitchFamily="2" charset="0"/>
                <a:cs typeface="Consolas" panose="020B0609020204030204" pitchFamily="49" charset="0"/>
              </a:rPr>
              <a:t>env</a:t>
            </a:r>
            <a:r>
              <a:rPr lang="en-US" dirty="0">
                <a:latin typeface="Roboto Mono" pitchFamily="2" charset="0"/>
                <a:ea typeface="Roboto Mono" pitchFamily="2" charset="0"/>
                <a:cs typeface="Consolas" panose="020B0609020204030204" pitchFamily="49" charset="0"/>
              </a:rPr>
              <a:t> list</a:t>
            </a:r>
          </a:p>
        </p:txBody>
      </p:sp>
      <p:sp>
        <p:nvSpPr>
          <p:cNvPr id="20" name="Rounded Rectangle 19">
            <a:extLst>
              <a:ext uri="{FF2B5EF4-FFF2-40B4-BE49-F238E27FC236}">
                <a16:creationId xmlns:a16="http://schemas.microsoft.com/office/drawing/2014/main" id="{8ACEE9B8-63F4-3241-8A5E-4B520081F0DD}"/>
              </a:ext>
            </a:extLst>
          </p:cNvPr>
          <p:cNvSpPr/>
          <p:nvPr/>
        </p:nvSpPr>
        <p:spPr>
          <a:xfrm>
            <a:off x="1799692" y="4804206"/>
            <a:ext cx="890735" cy="618708"/>
          </a:xfrm>
          <a:prstGeom prst="roundRect">
            <a:avLst>
              <a:gd name="adj" fmla="val 10903"/>
            </a:avLst>
          </a:prstGeom>
          <a:no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r>
              <a:rPr lang="en-US" sz="3200" dirty="0">
                <a:solidFill>
                  <a:schemeClr val="tx1"/>
                </a:solidFill>
                <a:latin typeface="Roboto Mono" pitchFamily="2" charset="0"/>
                <a:ea typeface="Roboto Mono" pitchFamily="2" charset="0"/>
                <a:cs typeface="Consolas" panose="020B0609020204030204" pitchFamily="49" charset="0"/>
              </a:rPr>
              <a:t>!=</a:t>
            </a:r>
            <a:endParaRPr lang="en-US" dirty="0">
              <a:solidFill>
                <a:schemeClr val="tx1"/>
              </a:solidFill>
              <a:latin typeface="Roboto Mono" pitchFamily="2" charset="0"/>
              <a:ea typeface="Roboto Mono" pitchFamily="2" charset="0"/>
              <a:cs typeface="Consolas" panose="020B0609020204030204" pitchFamily="49" charset="0"/>
            </a:endParaRPr>
          </a:p>
        </p:txBody>
      </p:sp>
      <p:sp>
        <p:nvSpPr>
          <p:cNvPr id="13" name="Rounded Rectangle 12">
            <a:extLst>
              <a:ext uri="{FF2B5EF4-FFF2-40B4-BE49-F238E27FC236}">
                <a16:creationId xmlns:a16="http://schemas.microsoft.com/office/drawing/2014/main" id="{FE50E407-B75F-CC4E-ACBB-8A0F83F14E41}"/>
              </a:ext>
            </a:extLst>
          </p:cNvPr>
          <p:cNvSpPr/>
          <p:nvPr/>
        </p:nvSpPr>
        <p:spPr>
          <a:xfrm>
            <a:off x="4630828" y="5388667"/>
            <a:ext cx="4195607"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rPr>
              <a:t>$ </a:t>
            </a:r>
            <a:r>
              <a:rPr lang="en-US" dirty="0" err="1">
                <a:solidFill>
                  <a:srgbClr val="FFFF00"/>
                </a:solidFill>
                <a:latin typeface="Roboto Mono" pitchFamily="2" charset="0"/>
                <a:ea typeface="Roboto Mono" pitchFamily="2" charset="0"/>
              </a:rPr>
              <a:t>conda</a:t>
            </a:r>
            <a:r>
              <a:rPr lang="en-US" dirty="0">
                <a:latin typeface="Roboto Mono" pitchFamily="2" charset="0"/>
                <a:ea typeface="Roboto Mono" pitchFamily="2" charset="0"/>
              </a:rPr>
              <a:t> </a:t>
            </a:r>
            <a:r>
              <a:rPr lang="en-US" dirty="0" err="1">
                <a:solidFill>
                  <a:srgbClr val="FFC000"/>
                </a:solidFill>
                <a:latin typeface="Roboto Mono" pitchFamily="2" charset="0"/>
                <a:ea typeface="Roboto Mono" pitchFamily="2" charset="0"/>
              </a:rPr>
              <a:t>env</a:t>
            </a:r>
            <a:r>
              <a:rPr lang="en-US" dirty="0">
                <a:latin typeface="Roboto Mono" pitchFamily="2" charset="0"/>
                <a:ea typeface="Roboto Mono" pitchFamily="2" charset="0"/>
              </a:rPr>
              <a:t> remove -n </a:t>
            </a:r>
            <a:r>
              <a:rPr lang="en-US" dirty="0" err="1">
                <a:solidFill>
                  <a:schemeClr val="bg1">
                    <a:lumMod val="65000"/>
                  </a:schemeClr>
                </a:solidFill>
                <a:latin typeface="Roboto Mono" pitchFamily="2" charset="0"/>
                <a:ea typeface="Roboto Mono" pitchFamily="2" charset="0"/>
              </a:rPr>
              <a:t>myenv</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sp>
        <p:nvSpPr>
          <p:cNvPr id="18" name="Rounded Rectangle 17">
            <a:extLst>
              <a:ext uri="{FF2B5EF4-FFF2-40B4-BE49-F238E27FC236}">
                <a16:creationId xmlns:a16="http://schemas.microsoft.com/office/drawing/2014/main" id="{A5000CA8-FA98-5D4F-B06D-BC2B7A45091D}"/>
              </a:ext>
            </a:extLst>
          </p:cNvPr>
          <p:cNvSpPr/>
          <p:nvPr/>
        </p:nvSpPr>
        <p:spPr>
          <a:xfrm>
            <a:off x="4630828" y="4470181"/>
            <a:ext cx="4195607"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rPr>
              <a:t>$ </a:t>
            </a:r>
            <a:r>
              <a:rPr lang="en-US" dirty="0" err="1">
                <a:solidFill>
                  <a:srgbClr val="FFFF00"/>
                </a:solidFill>
                <a:latin typeface="Roboto Mono" pitchFamily="2" charset="0"/>
                <a:ea typeface="Roboto Mono" pitchFamily="2" charset="0"/>
              </a:rPr>
              <a:t>conda</a:t>
            </a:r>
            <a:r>
              <a:rPr lang="en-US" dirty="0">
                <a:latin typeface="Roboto Mono" pitchFamily="2" charset="0"/>
                <a:ea typeface="Roboto Mono" pitchFamily="2" charset="0"/>
              </a:rPr>
              <a:t> remove -n </a:t>
            </a:r>
            <a:r>
              <a:rPr lang="en-US" dirty="0" err="1">
                <a:solidFill>
                  <a:schemeClr val="bg1">
                    <a:lumMod val="65000"/>
                  </a:schemeClr>
                </a:solidFill>
                <a:latin typeface="Roboto Mono" pitchFamily="2" charset="0"/>
                <a:ea typeface="Roboto Mono" pitchFamily="2" charset="0"/>
              </a:rPr>
              <a:t>myenv</a:t>
            </a:r>
            <a:r>
              <a:rPr lang="en-US" dirty="0">
                <a:solidFill>
                  <a:schemeClr val="bg1">
                    <a:lumMod val="65000"/>
                  </a:schemeClr>
                </a:solidFill>
                <a:latin typeface="Roboto Mono" pitchFamily="2" charset="0"/>
                <a:ea typeface="Roboto Mono" pitchFamily="2" charset="0"/>
              </a:rPr>
              <a:t> </a:t>
            </a:r>
            <a:r>
              <a:rPr lang="en-US" dirty="0">
                <a:solidFill>
                  <a:schemeClr val="bg1"/>
                </a:solidFill>
                <a:latin typeface="Roboto Mono" pitchFamily="2" charset="0"/>
                <a:ea typeface="Roboto Mono" pitchFamily="2" charset="0"/>
              </a:rPr>
              <a:t>--all</a:t>
            </a:r>
            <a:endParaRPr lang="en-US" dirty="0">
              <a:solidFill>
                <a:schemeClr val="bg1"/>
              </a:solidFill>
              <a:latin typeface="Roboto Mono" pitchFamily="2" charset="0"/>
              <a:ea typeface="Roboto Mono" pitchFamily="2" charset="0"/>
              <a:cs typeface="Consolas" panose="020B0609020204030204" pitchFamily="49" charset="0"/>
            </a:endParaRPr>
          </a:p>
        </p:txBody>
      </p:sp>
      <p:sp>
        <p:nvSpPr>
          <p:cNvPr id="21" name="Rounded Rectangle 20">
            <a:extLst>
              <a:ext uri="{FF2B5EF4-FFF2-40B4-BE49-F238E27FC236}">
                <a16:creationId xmlns:a16="http://schemas.microsoft.com/office/drawing/2014/main" id="{1B69D8ED-69F2-DA41-B790-8215661DA1C6}"/>
              </a:ext>
            </a:extLst>
          </p:cNvPr>
          <p:cNvSpPr/>
          <p:nvPr/>
        </p:nvSpPr>
        <p:spPr>
          <a:xfrm>
            <a:off x="6283263" y="4817927"/>
            <a:ext cx="890735" cy="618708"/>
          </a:xfrm>
          <a:prstGeom prst="roundRect">
            <a:avLst>
              <a:gd name="adj" fmla="val 10903"/>
            </a:avLst>
          </a:prstGeom>
          <a:no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r>
              <a:rPr lang="en-US" sz="3200" dirty="0">
                <a:solidFill>
                  <a:schemeClr val="tx1"/>
                </a:solidFill>
                <a:latin typeface="Roboto Mono" pitchFamily="2" charset="0"/>
                <a:ea typeface="Roboto Mono" pitchFamily="2" charset="0"/>
                <a:cs typeface="Consolas" panose="020B0609020204030204" pitchFamily="49" charset="0"/>
              </a:rPr>
              <a:t>!=</a:t>
            </a:r>
            <a:endParaRPr lang="en-US" dirty="0">
              <a:solidFill>
                <a:schemeClr val="tx1"/>
              </a:solidFill>
              <a:latin typeface="Roboto Mono" pitchFamily="2" charset="0"/>
              <a:ea typeface="Roboto Mono"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5EEDB74-089D-3745-9033-61671BC1E75D}"/>
              </a:ext>
            </a:extLst>
          </p:cNvPr>
          <p:cNvSpPr/>
          <p:nvPr/>
        </p:nvSpPr>
        <p:spPr>
          <a:xfrm>
            <a:off x="434955" y="5819466"/>
            <a:ext cx="8470304" cy="1077218"/>
          </a:xfrm>
          <a:prstGeom prst="rect">
            <a:avLst/>
          </a:prstGeom>
        </p:spPr>
        <p:txBody>
          <a:bodyPr wrap="square">
            <a:spAutoFit/>
          </a:bodyPr>
          <a:lstStyle/>
          <a:p>
            <a:r>
              <a:rPr lang="en-US" sz="2800" dirty="0" err="1">
                <a:solidFill>
                  <a:srgbClr val="24292E"/>
                </a:solidFill>
                <a:latin typeface="Arial" panose="020B0604020202020204" pitchFamily="34" charset="0"/>
                <a:cs typeface="Arial" panose="020B0604020202020204" pitchFamily="34" charset="0"/>
                <a:hlinkClick r:id="rId2"/>
              </a:rPr>
              <a:t>conda</a:t>
            </a:r>
            <a:r>
              <a:rPr lang="en-US" sz="2800" dirty="0">
                <a:solidFill>
                  <a:srgbClr val="24292E"/>
                </a:solidFill>
                <a:latin typeface="Arial" panose="020B0604020202020204" pitchFamily="34" charset="0"/>
                <a:cs typeface="Arial" panose="020B0604020202020204" pitchFamily="34" charset="0"/>
                <a:hlinkClick r:id="rId2"/>
              </a:rPr>
              <a:t> vs </a:t>
            </a:r>
            <a:r>
              <a:rPr lang="en-US" sz="2800" dirty="0" err="1">
                <a:solidFill>
                  <a:srgbClr val="24292E"/>
                </a:solidFill>
                <a:latin typeface="Arial" panose="020B0604020202020204" pitchFamily="34" charset="0"/>
                <a:cs typeface="Arial" panose="020B0604020202020204" pitchFamily="34" charset="0"/>
                <a:hlinkClick r:id="rId2"/>
              </a:rPr>
              <a:t>conda</a:t>
            </a:r>
            <a:r>
              <a:rPr lang="en-US" sz="2800" dirty="0">
                <a:solidFill>
                  <a:srgbClr val="24292E"/>
                </a:solidFill>
                <a:latin typeface="Arial" panose="020B0604020202020204" pitchFamily="34" charset="0"/>
                <a:cs typeface="Arial" panose="020B0604020202020204" pitchFamily="34" charset="0"/>
                <a:hlinkClick r:id="rId2"/>
              </a:rPr>
              <a:t> </a:t>
            </a:r>
            <a:r>
              <a:rPr lang="en-US" sz="2800" dirty="0" err="1">
                <a:solidFill>
                  <a:srgbClr val="24292E"/>
                </a:solidFill>
                <a:latin typeface="Arial" panose="020B0604020202020204" pitchFamily="34" charset="0"/>
                <a:cs typeface="Arial" panose="020B0604020202020204" pitchFamily="34" charset="0"/>
                <a:hlinkClick r:id="rId2"/>
              </a:rPr>
              <a:t>env</a:t>
            </a:r>
            <a:r>
              <a:rPr lang="en-US" sz="2800" dirty="0">
                <a:solidFill>
                  <a:srgbClr val="24292E"/>
                </a:solidFill>
                <a:latin typeface="Arial" panose="020B0604020202020204" pitchFamily="34" charset="0"/>
                <a:cs typeface="Arial" panose="020B0604020202020204" pitchFamily="34" charset="0"/>
                <a:hlinkClick r:id="rId2"/>
              </a:rPr>
              <a:t> has too much confusion</a:t>
            </a:r>
            <a:r>
              <a:rPr lang="en-US" sz="2800" dirty="0">
                <a:solidFill>
                  <a:srgbClr val="24292E"/>
                </a:solidFill>
                <a:latin typeface="Arial" panose="020B0604020202020204" pitchFamily="34" charset="0"/>
                <a:cs typeface="Arial" panose="020B0604020202020204" pitchFamily="34" charset="0"/>
              </a:rPr>
              <a:t> </a:t>
            </a:r>
            <a:r>
              <a:rPr lang="en-US" sz="2800" dirty="0">
                <a:solidFill>
                  <a:srgbClr val="A3AAB1"/>
                </a:solidFill>
                <a:latin typeface="Arial" panose="020B0604020202020204" pitchFamily="34" charset="0"/>
                <a:cs typeface="Arial" panose="020B0604020202020204" pitchFamily="34" charset="0"/>
              </a:rPr>
              <a:t>#5253</a:t>
            </a:r>
            <a:endParaRPr lang="en-US" sz="2800" dirty="0">
              <a:solidFill>
                <a:srgbClr val="24292E"/>
              </a:solidFill>
              <a:latin typeface="Arial" panose="020B0604020202020204" pitchFamily="34" charset="0"/>
              <a:cs typeface="Arial" panose="020B0604020202020204" pitchFamily="34" charset="0"/>
            </a:endParaRPr>
          </a:p>
          <a:p>
            <a:br>
              <a:rPr lang="en-US" dirty="0">
                <a:solidFill>
                  <a:srgbClr val="586069"/>
                </a:solidFill>
                <a:latin typeface="-apple-system"/>
              </a:rPr>
            </a:br>
            <a:endParaRPr lang="en-US" b="0" i="0" dirty="0">
              <a:solidFill>
                <a:srgbClr val="586069"/>
              </a:solidFill>
              <a:effectLst/>
              <a:latin typeface="-apple-system"/>
            </a:endParaRPr>
          </a:p>
        </p:txBody>
      </p:sp>
    </p:spTree>
    <p:extLst>
      <p:ext uri="{BB962C8B-B14F-4D97-AF65-F5344CB8AC3E}">
        <p14:creationId xmlns:p14="http://schemas.microsoft.com/office/powerpoint/2010/main" val="23006691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59</a:t>
            </a:fld>
            <a:endParaRPr lang="pt-BR" altLang="x-none" dirty="0"/>
          </a:p>
        </p:txBody>
      </p:sp>
      <p:sp>
        <p:nvSpPr>
          <p:cNvPr id="9" name="TextBox 8">
            <a:extLst>
              <a:ext uri="{FF2B5EF4-FFF2-40B4-BE49-F238E27FC236}">
                <a16:creationId xmlns:a16="http://schemas.microsoft.com/office/drawing/2014/main" id="{ABA5CCF5-69C8-5E4D-B37E-2B1C075EA415}"/>
              </a:ext>
            </a:extLst>
          </p:cNvPr>
          <p:cNvSpPr txBox="1"/>
          <p:nvPr/>
        </p:nvSpPr>
        <p:spPr>
          <a:xfrm>
            <a:off x="6444208" y="880808"/>
            <a:ext cx="2492990" cy="369332"/>
          </a:xfrm>
          <a:prstGeom prst="rect">
            <a:avLst/>
          </a:prstGeom>
          <a:noFill/>
        </p:spPr>
        <p:txBody>
          <a:bodyPr wrap="none" rtlCol="0">
            <a:spAutoFit/>
          </a:bodyPr>
          <a:lstStyle/>
          <a:p>
            <a:r>
              <a:rPr lang="en-US" dirty="0">
                <a:hlinkClick r:id="rId3"/>
              </a:rPr>
              <a:t>Manage Environments</a:t>
            </a:r>
            <a:endParaRPr lang="en-US" dirty="0"/>
          </a:p>
        </p:txBody>
      </p:sp>
      <p:pic>
        <p:nvPicPr>
          <p:cNvPr id="11" name="Picture 10">
            <a:extLst>
              <a:ext uri="{FF2B5EF4-FFF2-40B4-BE49-F238E27FC236}">
                <a16:creationId xmlns:a16="http://schemas.microsoft.com/office/drawing/2014/main" id="{71CFEEEB-C167-714B-A275-73399260D1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93" y="1215331"/>
            <a:ext cx="9144000" cy="5469699"/>
          </a:xfrm>
          <a:prstGeom prst="rect">
            <a:avLst/>
          </a:prstGeom>
        </p:spPr>
      </p:pic>
    </p:spTree>
    <p:extLst>
      <p:ext uri="{BB962C8B-B14F-4D97-AF65-F5344CB8AC3E}">
        <p14:creationId xmlns:p14="http://schemas.microsoft.com/office/powerpoint/2010/main" val="36311935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6</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a:latin typeface="Calibri" charset="0"/>
                <a:ea typeface="Courier New" charset="0"/>
                <a:cs typeface="Courier New" charset="0"/>
              </a:rPr>
              <a:t>script</a:t>
            </a:r>
          </a:p>
        </p:txBody>
      </p:sp>
      <p:sp>
        <p:nvSpPr>
          <p:cNvPr id="7" name="Rounded Rectangle 6">
            <a:extLst>
              <a:ext uri="{FF2B5EF4-FFF2-40B4-BE49-F238E27FC236}">
                <a16:creationId xmlns:a16="http://schemas.microsoft.com/office/drawing/2014/main" id="{F5411009-7777-2941-9089-D24F54F7C456}"/>
              </a:ext>
            </a:extLst>
          </p:cNvPr>
          <p:cNvSpPr/>
          <p:nvPr/>
        </p:nvSpPr>
        <p:spPr>
          <a:xfrm>
            <a:off x="449530" y="1412776"/>
            <a:ext cx="8336632" cy="4008715"/>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 </a:t>
            </a:r>
            <a:r>
              <a:rPr lang="en-US" dirty="0">
                <a:solidFill>
                  <a:schemeClr val="accent6">
                    <a:lumMod val="75000"/>
                  </a:schemeClr>
                </a:solidFill>
                <a:latin typeface="Roboto Mono" pitchFamily="2" charset="0"/>
                <a:ea typeface="Roboto Mono" pitchFamily="2" charset="0"/>
                <a:cs typeface="Consolas" charset="0"/>
              </a:rPr>
              <a:t> </a:t>
            </a: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'The dice gave me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err="1">
                <a:solidFill>
                  <a:schemeClr val="tx1"/>
                </a:solidFill>
                <a:latin typeface="Roboto Mono" pitchFamily="2" charset="0"/>
                <a:ea typeface="Roboto Mono" pitchFamily="2" charset="0"/>
                <a:cs typeface="Consolas" charset="0"/>
              </a:rPr>
              <a:t>roll_dice</a:t>
            </a:r>
            <a:r>
              <a:rPr lang="en-US" dirty="0">
                <a:solidFill>
                  <a:srgbClr val="00B0F0"/>
                </a:solidFill>
                <a:latin typeface="Roboto Mono" pitchFamily="2" charset="0"/>
                <a:ea typeface="Roboto Mono" pitchFamily="2" charset="0"/>
                <a:cs typeface="Consolas" charset="0"/>
              </a:rPr>
              <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endParaRPr lang="en-US" dirty="0">
              <a:solidFill>
                <a:schemeClr val="tx1"/>
              </a:solidFill>
              <a:latin typeface="Roboto Mono" pitchFamily="2" charset="0"/>
              <a:ea typeface="Roboto Mono" pitchFamily="2" charset="0"/>
              <a:cs typeface="Consolas" charset="0"/>
            </a:endParaRPr>
          </a:p>
        </p:txBody>
      </p:sp>
    </p:spTree>
    <p:extLst>
      <p:ext uri="{BB962C8B-B14F-4D97-AF65-F5344CB8AC3E}">
        <p14:creationId xmlns:p14="http://schemas.microsoft.com/office/powerpoint/2010/main" val="424385672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60</a:t>
            </a:fld>
            <a:endParaRPr lang="pt-BR" altLang="x-none" dirty="0"/>
          </a:p>
        </p:txBody>
      </p:sp>
      <p:sp>
        <p:nvSpPr>
          <p:cNvPr id="9" name="TextBox 8">
            <a:extLst>
              <a:ext uri="{FF2B5EF4-FFF2-40B4-BE49-F238E27FC236}">
                <a16:creationId xmlns:a16="http://schemas.microsoft.com/office/drawing/2014/main" id="{ABA5CCF5-69C8-5E4D-B37E-2B1C075EA415}"/>
              </a:ext>
            </a:extLst>
          </p:cNvPr>
          <p:cNvSpPr txBox="1"/>
          <p:nvPr/>
        </p:nvSpPr>
        <p:spPr>
          <a:xfrm>
            <a:off x="6444208" y="880808"/>
            <a:ext cx="2492990" cy="369332"/>
          </a:xfrm>
          <a:prstGeom prst="rect">
            <a:avLst/>
          </a:prstGeom>
          <a:noFill/>
        </p:spPr>
        <p:txBody>
          <a:bodyPr wrap="none" rtlCol="0">
            <a:spAutoFit/>
          </a:bodyPr>
          <a:lstStyle/>
          <a:p>
            <a:r>
              <a:rPr lang="en-US" dirty="0">
                <a:hlinkClick r:id="rId3"/>
              </a:rPr>
              <a:t>Manage Environments</a:t>
            </a:r>
            <a:endParaRPr lang="en-US" dirty="0"/>
          </a:p>
        </p:txBody>
      </p:sp>
      <p:pic>
        <p:nvPicPr>
          <p:cNvPr id="11" name="Picture 10">
            <a:extLst>
              <a:ext uri="{FF2B5EF4-FFF2-40B4-BE49-F238E27FC236}">
                <a16:creationId xmlns:a16="http://schemas.microsoft.com/office/drawing/2014/main" id="{71CFEEEB-C167-714B-A275-73399260D1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93" y="1215331"/>
            <a:ext cx="9144000" cy="5469699"/>
          </a:xfrm>
          <a:prstGeom prst="rect">
            <a:avLst/>
          </a:prstGeom>
        </p:spPr>
      </p:pic>
    </p:spTree>
    <p:extLst>
      <p:ext uri="{BB962C8B-B14F-4D97-AF65-F5344CB8AC3E}">
        <p14:creationId xmlns:p14="http://schemas.microsoft.com/office/powerpoint/2010/main" val="33073264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61</a:t>
            </a:fld>
            <a:endParaRPr lang="pt-BR" altLang="x-none" dirty="0"/>
          </a:p>
        </p:txBody>
      </p:sp>
      <p:sp>
        <p:nvSpPr>
          <p:cNvPr id="9" name="TextBox 8">
            <a:extLst>
              <a:ext uri="{FF2B5EF4-FFF2-40B4-BE49-F238E27FC236}">
                <a16:creationId xmlns:a16="http://schemas.microsoft.com/office/drawing/2014/main" id="{ABA5CCF5-69C8-5E4D-B37E-2B1C075EA415}"/>
              </a:ext>
            </a:extLst>
          </p:cNvPr>
          <p:cNvSpPr txBox="1"/>
          <p:nvPr/>
        </p:nvSpPr>
        <p:spPr>
          <a:xfrm>
            <a:off x="6444208" y="880808"/>
            <a:ext cx="2492990" cy="369332"/>
          </a:xfrm>
          <a:prstGeom prst="rect">
            <a:avLst/>
          </a:prstGeom>
          <a:noFill/>
        </p:spPr>
        <p:txBody>
          <a:bodyPr wrap="none" rtlCol="0">
            <a:spAutoFit/>
          </a:bodyPr>
          <a:lstStyle/>
          <a:p>
            <a:r>
              <a:rPr lang="en-US" dirty="0">
                <a:hlinkClick r:id="rId3"/>
              </a:rPr>
              <a:t>Manage Environments</a:t>
            </a:r>
            <a:endParaRPr lang="en-US" dirty="0"/>
          </a:p>
        </p:txBody>
      </p:sp>
      <p:pic>
        <p:nvPicPr>
          <p:cNvPr id="8" name="Picture 7">
            <a:extLst>
              <a:ext uri="{FF2B5EF4-FFF2-40B4-BE49-F238E27FC236}">
                <a16:creationId xmlns:a16="http://schemas.microsoft.com/office/drawing/2014/main" id="{542C110F-1929-CD4D-BFCA-E70D777243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397" y="1042920"/>
            <a:ext cx="8697031" cy="6251958"/>
          </a:xfrm>
          <a:prstGeom prst="rect">
            <a:avLst/>
          </a:prstGeom>
        </p:spPr>
      </p:pic>
    </p:spTree>
    <p:extLst>
      <p:ext uri="{BB962C8B-B14F-4D97-AF65-F5344CB8AC3E}">
        <p14:creationId xmlns:p14="http://schemas.microsoft.com/office/powerpoint/2010/main" val="353023686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6CB42B-900D-8C4B-A7B4-697B2B337758}"/>
              </a:ext>
            </a:extLst>
          </p:cNvPr>
          <p:cNvSpPr/>
          <p:nvPr/>
        </p:nvSpPr>
        <p:spPr>
          <a:xfrm>
            <a:off x="338462" y="1353542"/>
            <a:ext cx="8410002" cy="646331"/>
          </a:xfrm>
          <a:prstGeom prst="rect">
            <a:avLst/>
          </a:prstGeom>
        </p:spPr>
        <p:txBody>
          <a:bodyPr wrap="square">
            <a:spAutoFit/>
          </a:bodyPr>
          <a:lstStyle/>
          <a:p>
            <a:r>
              <a:rPr lang="en-US" dirty="0">
                <a:solidFill>
                  <a:srgbClr val="24292E"/>
                </a:solidFill>
                <a:latin typeface="-apple-system"/>
              </a:rPr>
              <a:t>The Exercise 3 holds a simple example of a Python Project. It includes three Python files:</a:t>
            </a:r>
            <a:br>
              <a:rPr lang="en-US" dirty="0"/>
            </a:br>
            <a:endParaRPr lang="en-US" dirty="0"/>
          </a:p>
        </p:txBody>
      </p:sp>
      <p:sp>
        <p:nvSpPr>
          <p:cNvPr id="8" name="Title 1">
            <a:extLst>
              <a:ext uri="{FF2B5EF4-FFF2-40B4-BE49-F238E27FC236}">
                <a16:creationId xmlns:a16="http://schemas.microsoft.com/office/drawing/2014/main" id="{FCE40B5E-6B4C-224B-AE7C-5BC51FBCDD43}"/>
              </a:ext>
            </a:extLst>
          </p:cNvPr>
          <p:cNvSpPr>
            <a:spLocks noGrp="1"/>
          </p:cNvSpPr>
          <p:nvPr>
            <p:ph type="title"/>
          </p:nvPr>
        </p:nvSpPr>
        <p:spPr>
          <a:xfrm>
            <a:off x="1258888" y="404813"/>
            <a:ext cx="7427912" cy="720725"/>
          </a:xfrm>
        </p:spPr>
        <p:txBody>
          <a:bodyPr/>
          <a:lstStyle/>
          <a:p>
            <a:r>
              <a:rPr lang="en-US" dirty="0"/>
              <a:t>Now what?</a:t>
            </a:r>
          </a:p>
        </p:txBody>
      </p:sp>
      <p:sp>
        <p:nvSpPr>
          <p:cNvPr id="9" name="Rectangle 8">
            <a:extLst>
              <a:ext uri="{FF2B5EF4-FFF2-40B4-BE49-F238E27FC236}">
                <a16:creationId xmlns:a16="http://schemas.microsoft.com/office/drawing/2014/main" id="{CFFC6ABF-E8CA-B848-8352-1BCC57D61D1F}"/>
              </a:ext>
            </a:extLst>
          </p:cNvPr>
          <p:cNvSpPr/>
          <p:nvPr/>
        </p:nvSpPr>
        <p:spPr>
          <a:xfrm>
            <a:off x="0" y="1751911"/>
            <a:ext cx="9144000" cy="13908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1200" indent="-349250">
              <a:buFont typeface="Arial" panose="020B0604020202020204" pitchFamily="34" charset="0"/>
              <a:buChar char="•"/>
            </a:pPr>
            <a:r>
              <a:rPr lang="en-US" dirty="0" err="1">
                <a:solidFill>
                  <a:schemeClr val="tx1"/>
                </a:solidFill>
                <a:latin typeface="Roboto" panose="02000000000000000000" pitchFamily="2" charset="0"/>
                <a:ea typeface="Roboto" panose="02000000000000000000" pitchFamily="2" charset="0"/>
              </a:rPr>
              <a:t>my_module.py</a:t>
            </a:r>
            <a:r>
              <a:rPr lang="en-US" dirty="0">
                <a:solidFill>
                  <a:schemeClr val="tx1"/>
                </a:solidFill>
              </a:rPr>
              <a:t> that can be invoked from a terminal and return a random value between 1 and 6,</a:t>
            </a:r>
          </a:p>
          <a:p>
            <a:pPr marL="711200" indent="-349250">
              <a:buFont typeface="Arial" panose="020B0604020202020204" pitchFamily="34" charset="0"/>
              <a:buChar char="•"/>
            </a:pPr>
            <a:r>
              <a:rPr lang="en-US" dirty="0" err="1">
                <a:solidFill>
                  <a:schemeClr val="tx1"/>
                </a:solidFill>
                <a:latin typeface="Roboto" panose="02000000000000000000" pitchFamily="2" charset="0"/>
                <a:ea typeface="Roboto" panose="02000000000000000000" pitchFamily="2" charset="0"/>
              </a:rPr>
              <a:t>dices.py</a:t>
            </a:r>
            <a:r>
              <a:rPr lang="en-US" dirty="0">
                <a:solidFill>
                  <a:schemeClr val="tx1"/>
                </a:solidFill>
              </a:rPr>
              <a:t> that contains classes with dices,</a:t>
            </a:r>
          </a:p>
          <a:p>
            <a:pPr marL="711200" indent="-349250">
              <a:buFont typeface="Arial" panose="020B0604020202020204" pitchFamily="34" charset="0"/>
              <a:buChar char="•"/>
            </a:pPr>
            <a:r>
              <a:rPr lang="en-US" dirty="0" err="1">
                <a:solidFill>
                  <a:schemeClr val="tx1"/>
                </a:solidFill>
                <a:latin typeface="Roboto" panose="02000000000000000000" pitchFamily="2" charset="0"/>
                <a:ea typeface="Roboto" panose="02000000000000000000" pitchFamily="2" charset="0"/>
              </a:rPr>
              <a:t>setup.py</a:t>
            </a:r>
            <a:r>
              <a:rPr lang="en-US" dirty="0">
                <a:solidFill>
                  <a:schemeClr val="tx1"/>
                </a:solidFill>
              </a:rPr>
              <a:t> which contains the configuration for installation of the package.</a:t>
            </a:r>
          </a:p>
        </p:txBody>
      </p:sp>
      <p:sp>
        <p:nvSpPr>
          <p:cNvPr id="10" name="TextBox 9">
            <a:extLst>
              <a:ext uri="{FF2B5EF4-FFF2-40B4-BE49-F238E27FC236}">
                <a16:creationId xmlns:a16="http://schemas.microsoft.com/office/drawing/2014/main" id="{8CFF01F8-69FB-594C-A62A-398F8621FC31}"/>
              </a:ext>
            </a:extLst>
          </p:cNvPr>
          <p:cNvSpPr txBox="1"/>
          <p:nvPr/>
        </p:nvSpPr>
        <p:spPr>
          <a:xfrm>
            <a:off x="339824" y="3790781"/>
            <a:ext cx="8336632" cy="646331"/>
          </a:xfrm>
          <a:prstGeom prst="rect">
            <a:avLst/>
          </a:prstGeom>
          <a:noFill/>
        </p:spPr>
        <p:txBody>
          <a:bodyPr wrap="square" rtlCol="0">
            <a:spAutoFit/>
          </a:bodyPr>
          <a:lstStyle/>
          <a:p>
            <a:r>
              <a:rPr lang="en-US" dirty="0"/>
              <a:t>Check the GitHub Page with the exercises:</a:t>
            </a:r>
          </a:p>
          <a:p>
            <a:r>
              <a:rPr lang="en-US" dirty="0">
                <a:hlinkClick r:id="rId2"/>
              </a:rPr>
              <a:t>https://github.com/b1quint/Python-Tutorial-Series/tree/master/Exercises</a:t>
            </a:r>
            <a:endParaRPr lang="en-US" dirty="0"/>
          </a:p>
        </p:txBody>
      </p:sp>
      <p:sp>
        <p:nvSpPr>
          <p:cNvPr id="12" name="Rectangle 11">
            <a:extLst>
              <a:ext uri="{FF2B5EF4-FFF2-40B4-BE49-F238E27FC236}">
                <a16:creationId xmlns:a16="http://schemas.microsoft.com/office/drawing/2014/main" id="{B72E3648-EDC4-974B-9EE8-F2D4853C8C5F}"/>
              </a:ext>
            </a:extLst>
          </p:cNvPr>
          <p:cNvSpPr/>
          <p:nvPr/>
        </p:nvSpPr>
        <p:spPr>
          <a:xfrm>
            <a:off x="350168" y="3167234"/>
            <a:ext cx="8336632" cy="525318"/>
          </a:xfrm>
          <a:prstGeom prst="rect">
            <a:avLst/>
          </a:prstGeom>
        </p:spPr>
        <p:txBody>
          <a:bodyPr wrap="square">
            <a:spAutoFit/>
          </a:bodyPr>
          <a:lstStyle/>
          <a:p>
            <a:pPr>
              <a:lnSpc>
                <a:spcPct val="150000"/>
              </a:lnSpc>
            </a:pPr>
            <a:r>
              <a:rPr lang="en-US" sz="2400" dirty="0"/>
              <a:t>Exercise</a:t>
            </a:r>
            <a:endParaRPr lang="en-US" dirty="0"/>
          </a:p>
        </p:txBody>
      </p:sp>
      <p:cxnSp>
        <p:nvCxnSpPr>
          <p:cNvPr id="14" name="Straight Connector 13">
            <a:extLst>
              <a:ext uri="{FF2B5EF4-FFF2-40B4-BE49-F238E27FC236}">
                <a16:creationId xmlns:a16="http://schemas.microsoft.com/office/drawing/2014/main" id="{2E972868-473E-084C-981F-953D4157A2AB}"/>
              </a:ext>
            </a:extLst>
          </p:cNvPr>
          <p:cNvCxnSpPr>
            <a:cxnSpLocks/>
          </p:cNvCxnSpPr>
          <p:nvPr/>
        </p:nvCxnSpPr>
        <p:spPr>
          <a:xfrm>
            <a:off x="338462" y="3717032"/>
            <a:ext cx="8482010"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ítulo 1"/>
          <p:cNvSpPr>
            <a:spLocks noGrp="1"/>
          </p:cNvSpPr>
          <p:nvPr>
            <p:ph type="title"/>
          </p:nvPr>
        </p:nvSpPr>
        <p:spPr/>
        <p:txBody>
          <a:bodyPr/>
          <a:lstStyle/>
          <a:p>
            <a:pPr eaLnBrk="1" hangingPunct="1"/>
            <a:r>
              <a:rPr lang="en-US" altLang="x-none">
                <a:solidFill>
                  <a:srgbClr val="000000"/>
                </a:solidFill>
                <a:latin typeface="Lato" charset="0"/>
              </a:rPr>
              <a:t>Questions?</a:t>
            </a:r>
            <a:endParaRPr lang="pt-BR" altLang="x-none"/>
          </a:p>
        </p:txBody>
      </p:sp>
      <p:pic>
        <p:nvPicPr>
          <p:cNvPr id="65542" name="Picture 2" descr="http://images.sodahead.com/polls/003654585/643845792_Icon_round_Question_mark_answer_8_xlar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1412875"/>
            <a:ext cx="4464050" cy="4464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Retângulo 12"/>
          <p:cNvSpPr/>
          <p:nvPr/>
        </p:nvSpPr>
        <p:spPr>
          <a:xfrm>
            <a:off x="1908175" y="1268413"/>
            <a:ext cx="5903913" cy="4968875"/>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extLst>
      <p:ext uri="{BB962C8B-B14F-4D97-AF65-F5344CB8AC3E}">
        <p14:creationId xmlns:p14="http://schemas.microsoft.com/office/powerpoint/2010/main" val="2680061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7</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a:latin typeface="Calibri" charset="0"/>
                <a:ea typeface="Courier New" charset="0"/>
                <a:cs typeface="Courier New" charset="0"/>
              </a:rPr>
              <a:t>script</a:t>
            </a:r>
          </a:p>
        </p:txBody>
      </p:sp>
      <p:sp>
        <p:nvSpPr>
          <p:cNvPr id="7" name="Rounded Rectangle 6">
            <a:extLst>
              <a:ext uri="{FF2B5EF4-FFF2-40B4-BE49-F238E27FC236}">
                <a16:creationId xmlns:a16="http://schemas.microsoft.com/office/drawing/2014/main" id="{F5411009-7777-2941-9089-D24F54F7C456}"/>
              </a:ext>
            </a:extLst>
          </p:cNvPr>
          <p:cNvSpPr/>
          <p:nvPr/>
        </p:nvSpPr>
        <p:spPr>
          <a:xfrm>
            <a:off x="449530" y="1412776"/>
            <a:ext cx="8336632" cy="4008715"/>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 </a:t>
            </a:r>
            <a:r>
              <a:rPr lang="en-US" dirty="0">
                <a:solidFill>
                  <a:schemeClr val="accent6">
                    <a:lumMod val="75000"/>
                  </a:schemeClr>
                </a:solidFill>
                <a:latin typeface="Roboto Mono" pitchFamily="2" charset="0"/>
                <a:ea typeface="Roboto Mono" pitchFamily="2" charset="0"/>
                <a:cs typeface="Consolas" charset="0"/>
              </a:rPr>
              <a:t> </a:t>
            </a: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'The dice gave me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err="1">
                <a:solidFill>
                  <a:schemeClr val="tx1"/>
                </a:solidFill>
                <a:latin typeface="Roboto Mono" pitchFamily="2" charset="0"/>
                <a:ea typeface="Roboto Mono" pitchFamily="2" charset="0"/>
                <a:cs typeface="Consolas" charset="0"/>
              </a:rPr>
              <a:t>roll_dice</a:t>
            </a:r>
            <a:r>
              <a:rPr lang="en-US" dirty="0">
                <a:solidFill>
                  <a:srgbClr val="00B0F0"/>
                </a:solidFill>
                <a:latin typeface="Roboto Mono" pitchFamily="2" charset="0"/>
                <a:ea typeface="Roboto Mono" pitchFamily="2" charset="0"/>
                <a:cs typeface="Consolas" charset="0"/>
              </a:rPr>
              <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endParaRPr lang="en-US" dirty="0">
              <a:solidFill>
                <a:schemeClr val="tx1"/>
              </a:solidFill>
              <a:latin typeface="Roboto Mono" pitchFamily="2" charset="0"/>
              <a:ea typeface="Roboto Mono" pitchFamily="2" charset="0"/>
              <a:cs typeface="Consolas" charset="0"/>
            </a:endParaRPr>
          </a:p>
        </p:txBody>
      </p:sp>
      <p:sp>
        <p:nvSpPr>
          <p:cNvPr id="9" name="Rounded Rectangle 8">
            <a:extLst>
              <a:ext uri="{FF2B5EF4-FFF2-40B4-BE49-F238E27FC236}">
                <a16:creationId xmlns:a16="http://schemas.microsoft.com/office/drawing/2014/main" id="{5CEF1CF8-03BC-2C49-84D3-DD46A95C6535}"/>
              </a:ext>
            </a:extLst>
          </p:cNvPr>
          <p:cNvSpPr/>
          <p:nvPr/>
        </p:nvSpPr>
        <p:spPr>
          <a:xfrm>
            <a:off x="3977922" y="4525203"/>
            <a:ext cx="4986566" cy="1856125"/>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1</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a:solidFill>
                  <a:srgbClr val="00B050"/>
                </a:solidFill>
                <a:latin typeface="Consolas" panose="020B0609020204030204" pitchFamily="49" charset="0"/>
                <a:ea typeface="Roboto Mono" pitchFamily="2" charset="0"/>
                <a:cs typeface="Consolas" panose="020B0609020204030204" pitchFamily="49" charset="0"/>
              </a:rPr>
              <a:t>import</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err="1">
                <a:solidFill>
                  <a:srgbClr val="76D6FF"/>
                </a:solidFill>
                <a:latin typeface="Consolas" panose="020B0609020204030204" pitchFamily="49" charset="0"/>
                <a:ea typeface="Roboto Mono" pitchFamily="2" charset="0"/>
                <a:cs typeface="Consolas" panose="020B0609020204030204" pitchFamily="49" charset="0"/>
              </a:rPr>
              <a:t>my_module</a:t>
            </a:r>
            <a:endParaRPr lang="en-US" b="1" dirty="0">
              <a:solidFill>
                <a:srgbClr val="76D6FF"/>
              </a:solidFill>
              <a:latin typeface="Consolas" panose="020B0609020204030204" pitchFamily="49" charset="0"/>
              <a:ea typeface="Roboto Mono" pitchFamily="2" charset="0"/>
              <a:cs typeface="Consolas" panose="020B0609020204030204" pitchFamily="49" charset="0"/>
            </a:endParaRPr>
          </a:p>
          <a:p>
            <a:r>
              <a:rPr lang="en-US" dirty="0">
                <a:latin typeface="Consolas" panose="020B0609020204030204" pitchFamily="49" charset="0"/>
                <a:cs typeface="Consolas" panose="020B0609020204030204" pitchFamily="49" charset="0"/>
              </a:rPr>
              <a:t>The dice gave me 6</a:t>
            </a:r>
            <a:endParaRPr lang="en-US" b="1" dirty="0">
              <a:solidFill>
                <a:srgbClr val="76D6FF"/>
              </a:solidFill>
              <a:latin typeface="Consolas" panose="020B0609020204030204" pitchFamily="49" charset="0"/>
              <a:ea typeface="Roboto Mono" pitchFamily="2" charset="0"/>
              <a:cs typeface="Consolas" panose="020B0609020204030204" pitchFamily="49" charset="0"/>
            </a:endParaRPr>
          </a:p>
          <a:p>
            <a:endParaRPr lang="en-US" dirty="0">
              <a:solidFill>
                <a:schemeClr val="bg1"/>
              </a:solidFill>
              <a:latin typeface="Consolas" panose="020B0609020204030204" pitchFamily="49" charset="0"/>
              <a:ea typeface="Roboto Mono" pitchFamily="2" charset="0"/>
              <a:cs typeface="Consolas" panose="020B0609020204030204" pitchFamily="49" charset="0"/>
            </a:endParaRPr>
          </a:p>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2</a:t>
            </a:r>
            <a:r>
              <a:rPr lang="en-US" dirty="0">
                <a:solidFill>
                  <a:srgbClr val="00B050"/>
                </a:solidFill>
                <a:latin typeface="Consolas" panose="020B0609020204030204" pitchFamily="49" charset="0"/>
                <a:ea typeface="Roboto Mono" pitchFamily="2" charset="0"/>
                <a:cs typeface="Consolas" panose="020B0609020204030204" pitchFamily="49" charset="0"/>
              </a:rPr>
              <a:t>]: print</a:t>
            </a:r>
            <a:r>
              <a:rPr lang="en-US" dirty="0">
                <a:solidFill>
                  <a:schemeClr val="bg1"/>
                </a:solidFill>
                <a:latin typeface="Consolas" panose="020B0609020204030204" pitchFamily="49" charset="0"/>
                <a:ea typeface="Roboto Mono" pitchFamily="2" charset="0"/>
                <a:cs typeface="Consolas" panose="020B0609020204030204" pitchFamily="49" charset="0"/>
              </a:rPr>
              <a:t>(</a:t>
            </a:r>
            <a:r>
              <a:rPr lang="en-US" dirty="0" err="1">
                <a:solidFill>
                  <a:schemeClr val="bg1"/>
                </a:solidFill>
                <a:latin typeface="Consolas" panose="020B0609020204030204" pitchFamily="49" charset="0"/>
                <a:ea typeface="Roboto Mono" pitchFamily="2" charset="0"/>
                <a:cs typeface="Consolas" panose="020B0609020204030204" pitchFamily="49" charset="0"/>
              </a:rPr>
              <a:t>my_module.roll_dice</a:t>
            </a:r>
            <a:r>
              <a:rPr lang="en-US" dirty="0">
                <a:solidFill>
                  <a:schemeClr val="bg1"/>
                </a:solidFill>
                <a:latin typeface="Consolas" panose="020B0609020204030204" pitchFamily="49" charset="0"/>
                <a:ea typeface="Roboto Mono" pitchFamily="2" charset="0"/>
                <a:cs typeface="Consolas" panose="020B0609020204030204" pitchFamily="49" charset="0"/>
              </a:rPr>
              <a:t>())</a:t>
            </a:r>
          </a:p>
          <a:p>
            <a:r>
              <a:rPr lang="en-US" dirty="0">
                <a:latin typeface="Consolas" panose="020B0609020204030204" pitchFamily="49" charset="0"/>
                <a:cs typeface="Consolas" panose="020B0609020204030204" pitchFamily="49" charset="0"/>
              </a:rPr>
              <a:t>3</a:t>
            </a:r>
          </a:p>
          <a:p>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117362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8</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1588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Special</a:t>
            </a:r>
            <a:r>
              <a:rPr lang="pt-BR" altLang="x-none" sz="5400" dirty="0">
                <a:latin typeface="Calibri" charset="0"/>
                <a:ea typeface="Courier New" charset="0"/>
                <a:cs typeface="Courier New" charset="0"/>
              </a:rPr>
              <a:t> </a:t>
            </a:r>
            <a:r>
              <a:rPr lang="pt-BR" altLang="x-none" sz="5400" dirty="0" err="1">
                <a:latin typeface="Calibri" charset="0"/>
                <a:ea typeface="Courier New" charset="0"/>
                <a:cs typeface="Courier New" charset="0"/>
              </a:rPr>
              <a:t>Variables</a:t>
            </a:r>
            <a:endParaRPr lang="pt-BR" altLang="x-none" sz="5400" dirty="0">
              <a:latin typeface="Calibri" charset="0"/>
              <a:ea typeface="Courier New" charset="0"/>
              <a:cs typeface="Courier New" charset="0"/>
            </a:endParaRPr>
          </a:p>
        </p:txBody>
      </p:sp>
      <p:grpSp>
        <p:nvGrpSpPr>
          <p:cNvPr id="20" name="Group 19">
            <a:extLst>
              <a:ext uri="{FF2B5EF4-FFF2-40B4-BE49-F238E27FC236}">
                <a16:creationId xmlns:a16="http://schemas.microsoft.com/office/drawing/2014/main" id="{834D1C68-A8D6-E94E-8065-F4BB153972D7}"/>
              </a:ext>
            </a:extLst>
          </p:cNvPr>
          <p:cNvGrpSpPr/>
          <p:nvPr/>
        </p:nvGrpSpPr>
        <p:grpSpPr>
          <a:xfrm>
            <a:off x="920099" y="3666377"/>
            <a:ext cx="7778827" cy="1077218"/>
            <a:chOff x="920099" y="3385823"/>
            <a:chExt cx="7778827" cy="1077218"/>
          </a:xfrm>
        </p:grpSpPr>
        <p:sp>
          <p:nvSpPr>
            <p:cNvPr id="13" name="TextBox 12">
              <a:extLst>
                <a:ext uri="{FF2B5EF4-FFF2-40B4-BE49-F238E27FC236}">
                  <a16:creationId xmlns:a16="http://schemas.microsoft.com/office/drawing/2014/main" id="{C2FCB656-9697-B042-8805-7DF8FA64D411}"/>
                </a:ext>
              </a:extLst>
            </p:cNvPr>
            <p:cNvSpPr txBox="1"/>
            <p:nvPr/>
          </p:nvSpPr>
          <p:spPr>
            <a:xfrm>
              <a:off x="920099" y="3632045"/>
              <a:ext cx="2159566" cy="584775"/>
            </a:xfrm>
            <a:prstGeom prst="rect">
              <a:avLst/>
            </a:prstGeom>
            <a:noFill/>
          </p:spPr>
          <p:txBody>
            <a:bodyPr wrap="none" rtlCol="0">
              <a:spAutoFit/>
            </a:bodyPr>
            <a:lstStyle/>
            <a:p>
              <a:r>
                <a:rPr lang="en-US" sz="3200" dirty="0">
                  <a:latin typeface="Roboto Mono" pitchFamily="2" charset="0"/>
                  <a:ea typeface="Roboto Mono" pitchFamily="2" charset="0"/>
                  <a:cs typeface="Consolas" panose="020B0609020204030204" pitchFamily="49" charset="0"/>
                </a:rPr>
                <a:t>__name__</a:t>
              </a:r>
            </a:p>
          </p:txBody>
        </p:sp>
        <p:sp>
          <p:nvSpPr>
            <p:cNvPr id="15" name="TextBox 14">
              <a:extLst>
                <a:ext uri="{FF2B5EF4-FFF2-40B4-BE49-F238E27FC236}">
                  <a16:creationId xmlns:a16="http://schemas.microsoft.com/office/drawing/2014/main" id="{9E4BC445-9EAD-8540-B2CB-C7CC33EC832F}"/>
                </a:ext>
              </a:extLst>
            </p:cNvPr>
            <p:cNvSpPr txBox="1"/>
            <p:nvPr/>
          </p:nvSpPr>
          <p:spPr>
            <a:xfrm>
              <a:off x="3120391" y="3385823"/>
              <a:ext cx="5578535" cy="1077218"/>
            </a:xfrm>
            <a:prstGeom prst="rect">
              <a:avLst/>
            </a:prstGeom>
            <a:noFill/>
          </p:spPr>
          <p:txBody>
            <a:bodyPr wrap="square" rtlCol="0">
              <a:spAutoFit/>
            </a:bodyPr>
            <a:lstStyle/>
            <a:p>
              <a:r>
                <a:rPr lang="en-US" sz="3200" dirty="0">
                  <a:solidFill>
                    <a:schemeClr val="tx1">
                      <a:lumMod val="50000"/>
                      <a:lumOff val="50000"/>
                    </a:schemeClr>
                  </a:solidFill>
                  <a:latin typeface="Arial" panose="020B0604020202020204" pitchFamily="34" charset="0"/>
                  <a:ea typeface="Roboto Mono" pitchFamily="2" charset="0"/>
                  <a:cs typeface="Arial" panose="020B0604020202020204" pitchFamily="34" charset="0"/>
                </a:rPr>
                <a:t>Stores the name of the scope being run.</a:t>
              </a:r>
            </a:p>
          </p:txBody>
        </p:sp>
      </p:grpSp>
      <p:grpSp>
        <p:nvGrpSpPr>
          <p:cNvPr id="19" name="Group 18">
            <a:extLst>
              <a:ext uri="{FF2B5EF4-FFF2-40B4-BE49-F238E27FC236}">
                <a16:creationId xmlns:a16="http://schemas.microsoft.com/office/drawing/2014/main" id="{B15B29A0-9B73-A049-906E-A0F1AF287341}"/>
              </a:ext>
            </a:extLst>
          </p:cNvPr>
          <p:cNvGrpSpPr/>
          <p:nvPr/>
        </p:nvGrpSpPr>
        <p:grpSpPr>
          <a:xfrm>
            <a:off x="920099" y="5088086"/>
            <a:ext cx="7766701" cy="1077218"/>
            <a:chOff x="920099" y="4607580"/>
            <a:chExt cx="7766701" cy="1077218"/>
          </a:xfrm>
        </p:grpSpPr>
        <p:sp>
          <p:nvSpPr>
            <p:cNvPr id="14" name="TextBox 13">
              <a:extLst>
                <a:ext uri="{FF2B5EF4-FFF2-40B4-BE49-F238E27FC236}">
                  <a16:creationId xmlns:a16="http://schemas.microsoft.com/office/drawing/2014/main" id="{93800C4A-093B-5646-A6BE-665362407D44}"/>
                </a:ext>
              </a:extLst>
            </p:cNvPr>
            <p:cNvSpPr txBox="1"/>
            <p:nvPr/>
          </p:nvSpPr>
          <p:spPr>
            <a:xfrm>
              <a:off x="920099" y="4771195"/>
              <a:ext cx="2159566" cy="584775"/>
            </a:xfrm>
            <a:prstGeom prst="rect">
              <a:avLst/>
            </a:prstGeom>
            <a:noFill/>
          </p:spPr>
          <p:txBody>
            <a:bodyPr wrap="none" rtlCol="0">
              <a:spAutoFit/>
            </a:bodyPr>
            <a:lstStyle/>
            <a:p>
              <a:r>
                <a:rPr lang="en-US" sz="3200" dirty="0">
                  <a:latin typeface="Roboto Mono" pitchFamily="2" charset="0"/>
                  <a:ea typeface="Roboto Mono" pitchFamily="2" charset="0"/>
                  <a:cs typeface="Consolas" panose="020B0609020204030204" pitchFamily="49" charset="0"/>
                </a:rPr>
                <a:t>__main__</a:t>
              </a:r>
            </a:p>
          </p:txBody>
        </p:sp>
        <p:sp>
          <p:nvSpPr>
            <p:cNvPr id="16" name="TextBox 15">
              <a:extLst>
                <a:ext uri="{FF2B5EF4-FFF2-40B4-BE49-F238E27FC236}">
                  <a16:creationId xmlns:a16="http://schemas.microsoft.com/office/drawing/2014/main" id="{C4599F82-2CEB-A345-BA31-E78176050917}"/>
                </a:ext>
              </a:extLst>
            </p:cNvPr>
            <p:cNvSpPr txBox="1"/>
            <p:nvPr/>
          </p:nvSpPr>
          <p:spPr>
            <a:xfrm>
              <a:off x="3108265" y="4607580"/>
              <a:ext cx="5578535" cy="1077218"/>
            </a:xfrm>
            <a:prstGeom prst="rect">
              <a:avLst/>
            </a:prstGeom>
            <a:noFill/>
          </p:spPr>
          <p:txBody>
            <a:bodyPr wrap="square" rtlCol="0">
              <a:spAutoFit/>
            </a:bodyPr>
            <a:lstStyle/>
            <a:p>
              <a:r>
                <a:rPr lang="en-US" sz="3200" dirty="0">
                  <a:solidFill>
                    <a:schemeClr val="tx1">
                      <a:lumMod val="50000"/>
                      <a:lumOff val="50000"/>
                    </a:schemeClr>
                  </a:solidFill>
                  <a:latin typeface="Arial" panose="020B0604020202020204" pitchFamily="34" charset="0"/>
                  <a:ea typeface="Roboto Mono" pitchFamily="2" charset="0"/>
                  <a:cs typeface="Arial" panose="020B0604020202020204" pitchFamily="34" charset="0"/>
                </a:rPr>
                <a:t>Name of the top level scope in Python</a:t>
              </a:r>
            </a:p>
          </p:txBody>
        </p:sp>
      </p:grpSp>
      <p:grpSp>
        <p:nvGrpSpPr>
          <p:cNvPr id="21" name="Group 20">
            <a:extLst>
              <a:ext uri="{FF2B5EF4-FFF2-40B4-BE49-F238E27FC236}">
                <a16:creationId xmlns:a16="http://schemas.microsoft.com/office/drawing/2014/main" id="{DF6403BB-7D35-2349-8283-38022CDB2614}"/>
              </a:ext>
            </a:extLst>
          </p:cNvPr>
          <p:cNvGrpSpPr/>
          <p:nvPr/>
        </p:nvGrpSpPr>
        <p:grpSpPr>
          <a:xfrm>
            <a:off x="179512" y="2244669"/>
            <a:ext cx="9219275" cy="1077218"/>
            <a:chOff x="179512" y="2244669"/>
            <a:chExt cx="9219275" cy="1077218"/>
          </a:xfrm>
        </p:grpSpPr>
        <p:sp>
          <p:nvSpPr>
            <p:cNvPr id="12" name="TextBox 11">
              <a:extLst>
                <a:ext uri="{FF2B5EF4-FFF2-40B4-BE49-F238E27FC236}">
                  <a16:creationId xmlns:a16="http://schemas.microsoft.com/office/drawing/2014/main" id="{99679D57-CB25-ED40-B089-25F90FBC2F64}"/>
                </a:ext>
              </a:extLst>
            </p:cNvPr>
            <p:cNvSpPr txBox="1"/>
            <p:nvPr/>
          </p:nvSpPr>
          <p:spPr>
            <a:xfrm>
              <a:off x="179512" y="2492896"/>
              <a:ext cx="3640740" cy="584775"/>
            </a:xfrm>
            <a:prstGeom prst="rect">
              <a:avLst/>
            </a:prstGeom>
            <a:noFill/>
          </p:spPr>
          <p:txBody>
            <a:bodyPr wrap="none" rtlCol="0">
              <a:spAutoFit/>
            </a:bodyPr>
            <a:lstStyle/>
            <a:p>
              <a:r>
                <a:rPr lang="en-US" sz="3200" dirty="0">
                  <a:latin typeface="Roboto Mono" pitchFamily="2" charset="0"/>
                  <a:ea typeface="Roboto Mono" pitchFamily="2" charset="0"/>
                  <a:cs typeface="Consolas" panose="020B0609020204030204" pitchFamily="49" charset="0"/>
                </a:rPr>
                <a:t>__</a:t>
              </a:r>
              <a:r>
                <a:rPr lang="en-US" sz="3200" dirty="0" err="1">
                  <a:latin typeface="Roboto Mono" pitchFamily="2" charset="0"/>
                  <a:ea typeface="Roboto Mono" pitchFamily="2" charset="0"/>
                  <a:cs typeface="Consolas" panose="020B0609020204030204" pitchFamily="49" charset="0"/>
                </a:rPr>
                <a:t>myvariable</a:t>
              </a:r>
              <a:r>
                <a:rPr lang="en-US" sz="3200" dirty="0">
                  <a:latin typeface="Roboto Mono" pitchFamily="2" charset="0"/>
                  <a:ea typeface="Roboto Mono" pitchFamily="2" charset="0"/>
                  <a:cs typeface="Consolas" panose="020B0609020204030204" pitchFamily="49" charset="0"/>
                </a:rPr>
                <a:t>__</a:t>
              </a:r>
            </a:p>
          </p:txBody>
        </p:sp>
        <p:sp>
          <p:nvSpPr>
            <p:cNvPr id="18" name="TextBox 17">
              <a:extLst>
                <a:ext uri="{FF2B5EF4-FFF2-40B4-BE49-F238E27FC236}">
                  <a16:creationId xmlns:a16="http://schemas.microsoft.com/office/drawing/2014/main" id="{0B8BBBA7-18C2-7F41-BEC3-65B7C672DE89}"/>
                </a:ext>
              </a:extLst>
            </p:cNvPr>
            <p:cNvSpPr txBox="1"/>
            <p:nvPr/>
          </p:nvSpPr>
          <p:spPr>
            <a:xfrm>
              <a:off x="3820252" y="2244669"/>
              <a:ext cx="5578535" cy="1077218"/>
            </a:xfrm>
            <a:prstGeom prst="rect">
              <a:avLst/>
            </a:prstGeom>
            <a:noFill/>
          </p:spPr>
          <p:txBody>
            <a:bodyPr wrap="square" rtlCol="0">
              <a:spAutoFit/>
            </a:bodyPr>
            <a:lstStyle/>
            <a:p>
              <a:r>
                <a:rPr lang="en-US" sz="3200" dirty="0">
                  <a:solidFill>
                    <a:schemeClr val="tx1">
                      <a:lumMod val="50000"/>
                      <a:lumOff val="50000"/>
                    </a:schemeClr>
                  </a:solidFill>
                  <a:latin typeface="Arial" panose="020B0604020202020204" pitchFamily="34" charset="0"/>
                  <a:ea typeface="Roboto Mono" pitchFamily="2" charset="0"/>
                  <a:cs typeface="Arial" panose="020B0604020202020204" pitchFamily="34" charset="0"/>
                </a:rPr>
                <a:t>Special variables start and end with double underscore</a:t>
              </a:r>
            </a:p>
          </p:txBody>
        </p:sp>
      </p:grpSp>
    </p:spTree>
    <p:extLst>
      <p:ext uri="{BB962C8B-B14F-4D97-AF65-F5344CB8AC3E}">
        <p14:creationId xmlns:p14="http://schemas.microsoft.com/office/powerpoint/2010/main" val="34846886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9</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1588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Special</a:t>
            </a:r>
            <a:r>
              <a:rPr lang="pt-BR" altLang="x-none" sz="5400" dirty="0">
                <a:latin typeface="Calibri" charset="0"/>
                <a:ea typeface="Courier New" charset="0"/>
                <a:cs typeface="Courier New" charset="0"/>
              </a:rPr>
              <a:t> </a:t>
            </a:r>
            <a:r>
              <a:rPr lang="pt-BR" altLang="x-none" sz="5400" dirty="0" err="1">
                <a:latin typeface="Calibri" charset="0"/>
                <a:ea typeface="Courier New" charset="0"/>
                <a:cs typeface="Courier New" charset="0"/>
              </a:rPr>
              <a:t>Variables</a:t>
            </a:r>
            <a:endParaRPr lang="pt-BR" altLang="x-none" sz="5400" dirty="0">
              <a:latin typeface="Calibri" charset="0"/>
              <a:ea typeface="Courier New" charset="0"/>
              <a:cs typeface="Courier New" charset="0"/>
            </a:endParaRPr>
          </a:p>
        </p:txBody>
      </p:sp>
      <p:grpSp>
        <p:nvGrpSpPr>
          <p:cNvPr id="20" name="Group 19">
            <a:extLst>
              <a:ext uri="{FF2B5EF4-FFF2-40B4-BE49-F238E27FC236}">
                <a16:creationId xmlns:a16="http://schemas.microsoft.com/office/drawing/2014/main" id="{834D1C68-A8D6-E94E-8065-F4BB153972D7}"/>
              </a:ext>
            </a:extLst>
          </p:cNvPr>
          <p:cNvGrpSpPr/>
          <p:nvPr/>
        </p:nvGrpSpPr>
        <p:grpSpPr>
          <a:xfrm>
            <a:off x="920099" y="3666377"/>
            <a:ext cx="7778827" cy="1077218"/>
            <a:chOff x="920099" y="3385823"/>
            <a:chExt cx="7778827" cy="1077218"/>
          </a:xfrm>
        </p:grpSpPr>
        <p:sp>
          <p:nvSpPr>
            <p:cNvPr id="13" name="TextBox 12">
              <a:extLst>
                <a:ext uri="{FF2B5EF4-FFF2-40B4-BE49-F238E27FC236}">
                  <a16:creationId xmlns:a16="http://schemas.microsoft.com/office/drawing/2014/main" id="{C2FCB656-9697-B042-8805-7DF8FA64D411}"/>
                </a:ext>
              </a:extLst>
            </p:cNvPr>
            <p:cNvSpPr txBox="1"/>
            <p:nvPr/>
          </p:nvSpPr>
          <p:spPr>
            <a:xfrm>
              <a:off x="920099" y="3632045"/>
              <a:ext cx="2159566" cy="584775"/>
            </a:xfrm>
            <a:prstGeom prst="rect">
              <a:avLst/>
            </a:prstGeom>
            <a:noFill/>
          </p:spPr>
          <p:txBody>
            <a:bodyPr wrap="none" rtlCol="0">
              <a:spAutoFit/>
            </a:bodyPr>
            <a:lstStyle/>
            <a:p>
              <a:r>
                <a:rPr lang="en-US" sz="3200" dirty="0">
                  <a:latin typeface="Roboto Mono" pitchFamily="2" charset="0"/>
                  <a:ea typeface="Roboto Mono" pitchFamily="2" charset="0"/>
                  <a:cs typeface="Consolas" panose="020B0609020204030204" pitchFamily="49" charset="0"/>
                </a:rPr>
                <a:t>__name__</a:t>
              </a:r>
            </a:p>
          </p:txBody>
        </p:sp>
        <p:sp>
          <p:nvSpPr>
            <p:cNvPr id="15" name="TextBox 14">
              <a:extLst>
                <a:ext uri="{FF2B5EF4-FFF2-40B4-BE49-F238E27FC236}">
                  <a16:creationId xmlns:a16="http://schemas.microsoft.com/office/drawing/2014/main" id="{9E4BC445-9EAD-8540-B2CB-C7CC33EC832F}"/>
                </a:ext>
              </a:extLst>
            </p:cNvPr>
            <p:cNvSpPr txBox="1"/>
            <p:nvPr/>
          </p:nvSpPr>
          <p:spPr>
            <a:xfrm>
              <a:off x="3120391" y="3385823"/>
              <a:ext cx="5578535" cy="1077218"/>
            </a:xfrm>
            <a:prstGeom prst="rect">
              <a:avLst/>
            </a:prstGeom>
            <a:noFill/>
          </p:spPr>
          <p:txBody>
            <a:bodyPr wrap="square" rtlCol="0">
              <a:spAutoFit/>
            </a:bodyPr>
            <a:lstStyle/>
            <a:p>
              <a:r>
                <a:rPr lang="en-US" sz="3200" dirty="0">
                  <a:solidFill>
                    <a:schemeClr val="tx1">
                      <a:lumMod val="50000"/>
                      <a:lumOff val="50000"/>
                    </a:schemeClr>
                  </a:solidFill>
                  <a:latin typeface="Arial" panose="020B0604020202020204" pitchFamily="34" charset="0"/>
                  <a:ea typeface="Roboto Mono" pitchFamily="2" charset="0"/>
                  <a:cs typeface="Arial" panose="020B0604020202020204" pitchFamily="34" charset="0"/>
                </a:rPr>
                <a:t>Stores the name of the scope being run.</a:t>
              </a:r>
            </a:p>
          </p:txBody>
        </p:sp>
      </p:grpSp>
      <p:grpSp>
        <p:nvGrpSpPr>
          <p:cNvPr id="19" name="Group 18">
            <a:extLst>
              <a:ext uri="{FF2B5EF4-FFF2-40B4-BE49-F238E27FC236}">
                <a16:creationId xmlns:a16="http://schemas.microsoft.com/office/drawing/2014/main" id="{B15B29A0-9B73-A049-906E-A0F1AF287341}"/>
              </a:ext>
            </a:extLst>
          </p:cNvPr>
          <p:cNvGrpSpPr/>
          <p:nvPr/>
        </p:nvGrpSpPr>
        <p:grpSpPr>
          <a:xfrm>
            <a:off x="920099" y="5088086"/>
            <a:ext cx="7766701" cy="1077218"/>
            <a:chOff x="920099" y="4607580"/>
            <a:chExt cx="7766701" cy="1077218"/>
          </a:xfrm>
        </p:grpSpPr>
        <p:sp>
          <p:nvSpPr>
            <p:cNvPr id="14" name="TextBox 13">
              <a:extLst>
                <a:ext uri="{FF2B5EF4-FFF2-40B4-BE49-F238E27FC236}">
                  <a16:creationId xmlns:a16="http://schemas.microsoft.com/office/drawing/2014/main" id="{93800C4A-093B-5646-A6BE-665362407D44}"/>
                </a:ext>
              </a:extLst>
            </p:cNvPr>
            <p:cNvSpPr txBox="1"/>
            <p:nvPr/>
          </p:nvSpPr>
          <p:spPr>
            <a:xfrm>
              <a:off x="920099" y="4771195"/>
              <a:ext cx="2159566" cy="584775"/>
            </a:xfrm>
            <a:prstGeom prst="rect">
              <a:avLst/>
            </a:prstGeom>
            <a:noFill/>
          </p:spPr>
          <p:txBody>
            <a:bodyPr wrap="none" rtlCol="0">
              <a:spAutoFit/>
            </a:bodyPr>
            <a:lstStyle/>
            <a:p>
              <a:r>
                <a:rPr lang="en-US" sz="3200" dirty="0">
                  <a:latin typeface="Roboto Mono" pitchFamily="2" charset="0"/>
                  <a:ea typeface="Roboto Mono" pitchFamily="2" charset="0"/>
                  <a:cs typeface="Consolas" panose="020B0609020204030204" pitchFamily="49" charset="0"/>
                </a:rPr>
                <a:t>__main__</a:t>
              </a:r>
            </a:p>
          </p:txBody>
        </p:sp>
        <p:sp>
          <p:nvSpPr>
            <p:cNvPr id="16" name="TextBox 15">
              <a:extLst>
                <a:ext uri="{FF2B5EF4-FFF2-40B4-BE49-F238E27FC236}">
                  <a16:creationId xmlns:a16="http://schemas.microsoft.com/office/drawing/2014/main" id="{C4599F82-2CEB-A345-BA31-E78176050917}"/>
                </a:ext>
              </a:extLst>
            </p:cNvPr>
            <p:cNvSpPr txBox="1"/>
            <p:nvPr/>
          </p:nvSpPr>
          <p:spPr>
            <a:xfrm>
              <a:off x="3108265" y="4607580"/>
              <a:ext cx="5578535" cy="1077218"/>
            </a:xfrm>
            <a:prstGeom prst="rect">
              <a:avLst/>
            </a:prstGeom>
            <a:noFill/>
          </p:spPr>
          <p:txBody>
            <a:bodyPr wrap="square" rtlCol="0">
              <a:spAutoFit/>
            </a:bodyPr>
            <a:lstStyle/>
            <a:p>
              <a:r>
                <a:rPr lang="en-US" sz="3200" dirty="0">
                  <a:solidFill>
                    <a:schemeClr val="tx1">
                      <a:lumMod val="50000"/>
                      <a:lumOff val="50000"/>
                    </a:schemeClr>
                  </a:solidFill>
                  <a:latin typeface="Arial" panose="020B0604020202020204" pitchFamily="34" charset="0"/>
                  <a:ea typeface="Roboto Mono" pitchFamily="2" charset="0"/>
                  <a:cs typeface="Arial" panose="020B0604020202020204" pitchFamily="34" charset="0"/>
                </a:rPr>
                <a:t>Name of the top level scope in Python</a:t>
              </a:r>
            </a:p>
          </p:txBody>
        </p:sp>
      </p:grpSp>
      <p:grpSp>
        <p:nvGrpSpPr>
          <p:cNvPr id="21" name="Group 20">
            <a:extLst>
              <a:ext uri="{FF2B5EF4-FFF2-40B4-BE49-F238E27FC236}">
                <a16:creationId xmlns:a16="http://schemas.microsoft.com/office/drawing/2014/main" id="{DF6403BB-7D35-2349-8283-38022CDB2614}"/>
              </a:ext>
            </a:extLst>
          </p:cNvPr>
          <p:cNvGrpSpPr/>
          <p:nvPr/>
        </p:nvGrpSpPr>
        <p:grpSpPr>
          <a:xfrm>
            <a:off x="179512" y="2244669"/>
            <a:ext cx="9219275" cy="1077218"/>
            <a:chOff x="179512" y="2244669"/>
            <a:chExt cx="9219275" cy="1077218"/>
          </a:xfrm>
        </p:grpSpPr>
        <p:sp>
          <p:nvSpPr>
            <p:cNvPr id="12" name="TextBox 11">
              <a:extLst>
                <a:ext uri="{FF2B5EF4-FFF2-40B4-BE49-F238E27FC236}">
                  <a16:creationId xmlns:a16="http://schemas.microsoft.com/office/drawing/2014/main" id="{99679D57-CB25-ED40-B089-25F90FBC2F64}"/>
                </a:ext>
              </a:extLst>
            </p:cNvPr>
            <p:cNvSpPr txBox="1"/>
            <p:nvPr/>
          </p:nvSpPr>
          <p:spPr>
            <a:xfrm>
              <a:off x="179512" y="2492896"/>
              <a:ext cx="3640740" cy="584775"/>
            </a:xfrm>
            <a:prstGeom prst="rect">
              <a:avLst/>
            </a:prstGeom>
            <a:noFill/>
          </p:spPr>
          <p:txBody>
            <a:bodyPr wrap="none" rtlCol="0">
              <a:spAutoFit/>
            </a:bodyPr>
            <a:lstStyle/>
            <a:p>
              <a:r>
                <a:rPr lang="en-US" sz="3200" dirty="0">
                  <a:latin typeface="Roboto Mono" pitchFamily="2" charset="0"/>
                  <a:ea typeface="Roboto Mono" pitchFamily="2" charset="0"/>
                  <a:cs typeface="Consolas" panose="020B0609020204030204" pitchFamily="49" charset="0"/>
                </a:rPr>
                <a:t>__</a:t>
              </a:r>
              <a:r>
                <a:rPr lang="en-US" sz="3200" dirty="0" err="1">
                  <a:latin typeface="Roboto Mono" pitchFamily="2" charset="0"/>
                  <a:ea typeface="Roboto Mono" pitchFamily="2" charset="0"/>
                  <a:cs typeface="Consolas" panose="020B0609020204030204" pitchFamily="49" charset="0"/>
                </a:rPr>
                <a:t>myvariable</a:t>
              </a:r>
              <a:r>
                <a:rPr lang="en-US" sz="3200" dirty="0">
                  <a:latin typeface="Roboto Mono" pitchFamily="2" charset="0"/>
                  <a:ea typeface="Roboto Mono" pitchFamily="2" charset="0"/>
                  <a:cs typeface="Consolas" panose="020B0609020204030204" pitchFamily="49" charset="0"/>
                </a:rPr>
                <a:t>__</a:t>
              </a:r>
            </a:p>
          </p:txBody>
        </p:sp>
        <p:sp>
          <p:nvSpPr>
            <p:cNvPr id="18" name="TextBox 17">
              <a:extLst>
                <a:ext uri="{FF2B5EF4-FFF2-40B4-BE49-F238E27FC236}">
                  <a16:creationId xmlns:a16="http://schemas.microsoft.com/office/drawing/2014/main" id="{0B8BBBA7-18C2-7F41-BEC3-65B7C672DE89}"/>
                </a:ext>
              </a:extLst>
            </p:cNvPr>
            <p:cNvSpPr txBox="1"/>
            <p:nvPr/>
          </p:nvSpPr>
          <p:spPr>
            <a:xfrm>
              <a:off x="3820252" y="2244669"/>
              <a:ext cx="5578535" cy="1077218"/>
            </a:xfrm>
            <a:prstGeom prst="rect">
              <a:avLst/>
            </a:prstGeom>
            <a:noFill/>
          </p:spPr>
          <p:txBody>
            <a:bodyPr wrap="square" rtlCol="0">
              <a:spAutoFit/>
            </a:bodyPr>
            <a:lstStyle/>
            <a:p>
              <a:r>
                <a:rPr lang="en-US" sz="3200" dirty="0">
                  <a:solidFill>
                    <a:schemeClr val="tx1">
                      <a:lumMod val="50000"/>
                      <a:lumOff val="50000"/>
                    </a:schemeClr>
                  </a:solidFill>
                  <a:latin typeface="Arial" panose="020B0604020202020204" pitchFamily="34" charset="0"/>
                  <a:ea typeface="Roboto Mono" pitchFamily="2" charset="0"/>
                  <a:cs typeface="Arial" panose="020B0604020202020204" pitchFamily="34" charset="0"/>
                </a:rPr>
                <a:t>Special variables start and end with double underscore</a:t>
              </a:r>
            </a:p>
          </p:txBody>
        </p:sp>
      </p:grpSp>
      <p:sp>
        <p:nvSpPr>
          <p:cNvPr id="7" name="Rectangle 6">
            <a:extLst>
              <a:ext uri="{FF2B5EF4-FFF2-40B4-BE49-F238E27FC236}">
                <a16:creationId xmlns:a16="http://schemas.microsoft.com/office/drawing/2014/main" id="{71B533B4-9CF2-8646-863F-578C15BC2657}"/>
              </a:ext>
            </a:extLst>
          </p:cNvPr>
          <p:cNvSpPr/>
          <p:nvPr/>
        </p:nvSpPr>
        <p:spPr>
          <a:xfrm>
            <a:off x="251520" y="2370584"/>
            <a:ext cx="8784976" cy="379472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92E17DBE-3F61-3948-98FD-AE1A625FED98}"/>
              </a:ext>
            </a:extLst>
          </p:cNvPr>
          <p:cNvSpPr/>
          <p:nvPr/>
        </p:nvSpPr>
        <p:spPr>
          <a:xfrm>
            <a:off x="530545" y="3073798"/>
            <a:ext cx="8226926" cy="2442270"/>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solidFill>
                  <a:srgbClr val="00B050"/>
                </a:solidFill>
                <a:latin typeface="Roboto Mono" pitchFamily="2" charset="0"/>
                <a:ea typeface="Roboto Mono" pitchFamily="2" charset="0"/>
                <a:cs typeface="Consolas" panose="020B0609020204030204" pitchFamily="49" charset="0"/>
              </a:rPr>
              <a:t>In [</a:t>
            </a:r>
            <a:r>
              <a:rPr lang="en-US" dirty="0">
                <a:solidFill>
                  <a:srgbClr val="8EFA00"/>
                </a:solidFill>
                <a:latin typeface="Roboto Mono" pitchFamily="2" charset="0"/>
                <a:ea typeface="Roboto Mono" pitchFamily="2" charset="0"/>
                <a:cs typeface="Consolas" panose="020B0609020204030204" pitchFamily="49" charset="0"/>
              </a:rPr>
              <a:t>1</a:t>
            </a:r>
            <a:r>
              <a:rPr lang="en-US" dirty="0">
                <a:solidFill>
                  <a:srgbClr val="00B050"/>
                </a:solidFill>
                <a:latin typeface="Roboto Mono" pitchFamily="2" charset="0"/>
                <a:ea typeface="Roboto Mono" pitchFamily="2" charset="0"/>
                <a:cs typeface="Consolas" panose="020B0609020204030204" pitchFamily="49" charset="0"/>
              </a:rPr>
              <a:t>]: print</a:t>
            </a:r>
            <a:r>
              <a:rPr lang="en-US" dirty="0">
                <a:solidFill>
                  <a:schemeClr val="bg1"/>
                </a:solidFill>
                <a:latin typeface="Roboto Mono" pitchFamily="2" charset="0"/>
                <a:ea typeface="Roboto Mono" pitchFamily="2" charset="0"/>
                <a:cs typeface="Consolas" panose="020B0609020204030204" pitchFamily="49" charset="0"/>
              </a:rPr>
              <a:t>(__name__</a:t>
            </a:r>
            <a:r>
              <a:rPr lang="en-US" dirty="0">
                <a:solidFill>
                  <a:srgbClr val="00B050"/>
                </a:solidFill>
                <a:latin typeface="Roboto Mono" pitchFamily="2" charset="0"/>
                <a:ea typeface="Roboto Mono" pitchFamily="2" charset="0"/>
                <a:cs typeface="Consolas" panose="020B0609020204030204" pitchFamily="49" charset="0"/>
              </a:rPr>
              <a:t>)</a:t>
            </a:r>
            <a:r>
              <a:rPr lang="en-US" b="1" dirty="0">
                <a:solidFill>
                  <a:srgbClr val="00B050"/>
                </a:solidFill>
                <a:latin typeface="Roboto Mono" pitchFamily="2" charset="0"/>
                <a:ea typeface="Roboto Mono" pitchFamily="2" charset="0"/>
                <a:cs typeface="Consolas" panose="020B0609020204030204" pitchFamily="49" charset="0"/>
              </a:rPr>
              <a:t> </a:t>
            </a:r>
          </a:p>
          <a:p>
            <a:r>
              <a:rPr lang="en-US" dirty="0">
                <a:solidFill>
                  <a:schemeClr val="bg1"/>
                </a:solidFill>
                <a:latin typeface="Roboto Mono" pitchFamily="2" charset="0"/>
                <a:ea typeface="Roboto Mono" pitchFamily="2" charset="0"/>
                <a:cs typeface="Consolas" panose="020B0609020204030204" pitchFamily="49" charset="0"/>
              </a:rPr>
              <a:t>__main__</a:t>
            </a:r>
          </a:p>
          <a:p>
            <a:endParaRPr lang="en-US" dirty="0">
              <a:solidFill>
                <a:schemeClr val="bg1"/>
              </a:solidFill>
              <a:latin typeface="Roboto Mono" pitchFamily="2" charset="0"/>
              <a:ea typeface="Roboto Mono" pitchFamily="2" charset="0"/>
              <a:cs typeface="Consolas" panose="020B0609020204030204" pitchFamily="49" charset="0"/>
            </a:endParaRPr>
          </a:p>
          <a:p>
            <a:r>
              <a:rPr lang="en-US" dirty="0">
                <a:solidFill>
                  <a:srgbClr val="00B050"/>
                </a:solidFill>
                <a:latin typeface="Roboto Mono" pitchFamily="2" charset="0"/>
                <a:ea typeface="Roboto Mono" pitchFamily="2" charset="0"/>
                <a:cs typeface="Consolas" panose="020B0609020204030204" pitchFamily="49" charset="0"/>
              </a:rPr>
              <a:t>In [</a:t>
            </a:r>
            <a:r>
              <a:rPr lang="en-US" dirty="0">
                <a:solidFill>
                  <a:srgbClr val="8EFA00"/>
                </a:solidFill>
                <a:latin typeface="Roboto Mono" pitchFamily="2" charset="0"/>
                <a:ea typeface="Roboto Mono" pitchFamily="2" charset="0"/>
                <a:cs typeface="Consolas" panose="020B0609020204030204" pitchFamily="49" charset="0"/>
              </a:rPr>
              <a:t>2</a:t>
            </a:r>
            <a:r>
              <a:rPr lang="en-US" dirty="0">
                <a:solidFill>
                  <a:srgbClr val="00B050"/>
                </a:solidFill>
                <a:latin typeface="Roboto Mono" pitchFamily="2" charset="0"/>
                <a:ea typeface="Roboto Mono" pitchFamily="2" charset="0"/>
                <a:cs typeface="Consolas" panose="020B0609020204030204" pitchFamily="49" charset="0"/>
              </a:rPr>
              <a:t>]: </a:t>
            </a:r>
            <a:r>
              <a:rPr lang="en-US" b="1" dirty="0">
                <a:solidFill>
                  <a:srgbClr val="00B050"/>
                </a:solidFill>
                <a:latin typeface="Consolas" panose="020B0609020204030204" pitchFamily="49" charset="0"/>
                <a:ea typeface="Roboto Mono" pitchFamily="2" charset="0"/>
                <a:cs typeface="Consolas" panose="020B0609020204030204" pitchFamily="49" charset="0"/>
              </a:rPr>
              <a:t>import</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err="1">
                <a:solidFill>
                  <a:srgbClr val="76D6FF"/>
                </a:solidFill>
                <a:latin typeface="Consolas" panose="020B0609020204030204" pitchFamily="49" charset="0"/>
                <a:ea typeface="Roboto Mono" pitchFamily="2" charset="0"/>
                <a:cs typeface="Consolas" panose="020B0609020204030204" pitchFamily="49" charset="0"/>
              </a:rPr>
              <a:t>my_module</a:t>
            </a:r>
            <a:endParaRPr lang="en-US" b="1" dirty="0">
              <a:solidFill>
                <a:srgbClr val="76D6FF"/>
              </a:solidFill>
              <a:latin typeface="Consolas" panose="020B0609020204030204" pitchFamily="49" charset="0"/>
              <a:ea typeface="Roboto Mono" pitchFamily="2" charset="0"/>
              <a:cs typeface="Consolas" panose="020B0609020204030204" pitchFamily="49" charset="0"/>
            </a:endParaRPr>
          </a:p>
          <a:p>
            <a:r>
              <a:rPr lang="en-US" dirty="0">
                <a:latin typeface="Consolas" panose="020B0609020204030204" pitchFamily="49" charset="0"/>
                <a:cs typeface="Consolas" panose="020B0609020204030204" pitchFamily="49" charset="0"/>
              </a:rPr>
              <a:t>The dice gave me 2</a:t>
            </a:r>
          </a:p>
          <a:p>
            <a:endParaRPr lang="en-US" dirty="0">
              <a:latin typeface="Consolas" panose="020B0609020204030204" pitchFamily="49" charset="0"/>
              <a:ea typeface="Roboto Mono" pitchFamily="2" charset="0"/>
              <a:cs typeface="Consolas" panose="020B0609020204030204" pitchFamily="49" charset="0"/>
            </a:endParaRPr>
          </a:p>
          <a:p>
            <a:r>
              <a:rPr lang="en-US" dirty="0">
                <a:solidFill>
                  <a:srgbClr val="00B050"/>
                </a:solidFill>
                <a:latin typeface="Roboto Mono" pitchFamily="2" charset="0"/>
                <a:ea typeface="Roboto Mono" pitchFamily="2" charset="0"/>
                <a:cs typeface="Consolas" panose="020B0609020204030204" pitchFamily="49" charset="0"/>
              </a:rPr>
              <a:t>In [</a:t>
            </a:r>
            <a:r>
              <a:rPr lang="en-US" dirty="0">
                <a:solidFill>
                  <a:srgbClr val="8EFA00"/>
                </a:solidFill>
                <a:latin typeface="Roboto Mono" pitchFamily="2" charset="0"/>
                <a:ea typeface="Roboto Mono" pitchFamily="2" charset="0"/>
                <a:cs typeface="Consolas" panose="020B0609020204030204" pitchFamily="49" charset="0"/>
              </a:rPr>
              <a:t>3</a:t>
            </a:r>
            <a:r>
              <a:rPr lang="en-US" dirty="0">
                <a:solidFill>
                  <a:srgbClr val="00B050"/>
                </a:solidFill>
                <a:latin typeface="Roboto Mono" pitchFamily="2" charset="0"/>
                <a:ea typeface="Roboto Mono" pitchFamily="2" charset="0"/>
                <a:cs typeface="Consolas" panose="020B0609020204030204" pitchFamily="49" charset="0"/>
              </a:rPr>
              <a:t>]: print(</a:t>
            </a:r>
            <a:r>
              <a:rPr lang="en-US" dirty="0" err="1">
                <a:solidFill>
                  <a:schemeClr val="bg1"/>
                </a:solidFill>
                <a:latin typeface="Roboto Mono" pitchFamily="2" charset="0"/>
                <a:ea typeface="Roboto Mono" pitchFamily="2" charset="0"/>
                <a:cs typeface="Consolas" panose="020B0609020204030204" pitchFamily="49" charset="0"/>
              </a:rPr>
              <a:t>my_module.__name</a:t>
            </a:r>
            <a:r>
              <a:rPr lang="en-US" dirty="0">
                <a:solidFill>
                  <a:schemeClr val="bg1"/>
                </a:solidFill>
                <a:latin typeface="Roboto Mono" pitchFamily="2" charset="0"/>
                <a:ea typeface="Roboto Mono" pitchFamily="2" charset="0"/>
                <a:cs typeface="Consolas" panose="020B0609020204030204" pitchFamily="49" charset="0"/>
              </a:rPr>
              <a:t>__</a:t>
            </a:r>
            <a:r>
              <a:rPr lang="en-US" dirty="0">
                <a:solidFill>
                  <a:srgbClr val="00B050"/>
                </a:solidFill>
                <a:latin typeface="Roboto Mono" pitchFamily="2" charset="0"/>
                <a:ea typeface="Roboto Mono" pitchFamily="2" charset="0"/>
                <a:cs typeface="Consolas" panose="020B0609020204030204" pitchFamily="49" charset="0"/>
              </a:rPr>
              <a:t>)</a:t>
            </a:r>
          </a:p>
          <a:p>
            <a:r>
              <a:rPr lang="en-US" dirty="0" err="1">
                <a:latin typeface="Roboto Mono" pitchFamily="2" charset="0"/>
                <a:ea typeface="Roboto Mono" pitchFamily="2" charset="0"/>
                <a:cs typeface="Consolas" panose="020B0609020204030204" pitchFamily="49" charset="0"/>
              </a:rPr>
              <a:t>my_module</a:t>
            </a:r>
            <a:endParaRPr lang="en-US" dirty="0">
              <a:latin typeface="Roboto Mono" pitchFamily="2" charset="0"/>
              <a:ea typeface="Roboto Mono" pitchFamily="2" charset="0"/>
              <a:cs typeface="Consolas" panose="020B0609020204030204" pitchFamily="49" charset="0"/>
            </a:endParaRPr>
          </a:p>
        </p:txBody>
      </p:sp>
    </p:spTree>
    <p:extLst>
      <p:ext uri="{BB962C8B-B14F-4D97-AF65-F5344CB8AC3E}">
        <p14:creationId xmlns:p14="http://schemas.microsoft.com/office/powerpoint/2010/main" val="2059051326"/>
      </p:ext>
    </p:extLst>
  </p:cSld>
  <p:clrMapOvr>
    <a:masterClrMapping/>
  </p:clrMapOvr>
  <p:transition>
    <p:fade/>
  </p:transition>
</p:sld>
</file>

<file path=ppt/theme/theme1.xml><?xml version="1.0" encoding="utf-8"?>
<a:theme xmlns:a="http://schemas.openxmlformats.org/drawingml/2006/main" name="Title Slid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mpty with titl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23709</TotalTime>
  <Words>3432</Words>
  <Application>Microsoft Macintosh PowerPoint</Application>
  <PresentationFormat>On-screen Show (4:3)</PresentationFormat>
  <Paragraphs>925</Paragraphs>
  <Slides>63</Slides>
  <Notes>27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63</vt:i4>
      </vt:variant>
    </vt:vector>
  </HeadingPairs>
  <TitlesOfParts>
    <vt:vector size="77" baseType="lpstr">
      <vt:lpstr>-apple-system</vt:lpstr>
      <vt:lpstr>Arial</vt:lpstr>
      <vt:lpstr>Calibri</vt:lpstr>
      <vt:lpstr>Consolas</vt:lpstr>
      <vt:lpstr>Courier New</vt:lpstr>
      <vt:lpstr>Helvetica</vt:lpstr>
      <vt:lpstr>Lato</vt:lpstr>
      <vt:lpstr>Lucida Sans Typewriter</vt:lpstr>
      <vt:lpstr>Monaco</vt:lpstr>
      <vt:lpstr>Roboto</vt:lpstr>
      <vt:lpstr>Roboto Mono</vt:lpstr>
      <vt:lpstr>Wingdings</vt:lpstr>
      <vt:lpstr>Title Slide</vt:lpstr>
      <vt:lpstr>Empty with title</vt:lpstr>
      <vt:lpstr>Python Tutorial Series 2019 Basics 3: Packages, Environments and Python Versions</vt:lpstr>
      <vt:lpstr>Previously...</vt:lpstr>
      <vt:lpstr>Basics 3 – Table of Contents</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Py2/3 Conversion</vt:lpstr>
      <vt:lpstr>Py2/3 Conversion</vt:lpstr>
      <vt:lpstr>Py2/3 Conversion</vt:lpstr>
      <vt:lpstr>Py2/3 Conversion</vt:lpstr>
      <vt:lpstr>External Packages</vt:lpstr>
      <vt:lpstr>Virtual Environments</vt:lpstr>
      <vt:lpstr>Virtual Environments</vt:lpstr>
      <vt:lpstr>Virtual Environments</vt:lpstr>
      <vt:lpstr>Virtual Environments</vt:lpstr>
      <vt:lpstr>Virtual Environments</vt:lpstr>
      <vt:lpstr>Conda and Anaconda</vt:lpstr>
      <vt:lpstr>Conda and Anaconda</vt:lpstr>
      <vt:lpstr>Conda and Anaconda</vt:lpstr>
      <vt:lpstr>Conda and Anaconda</vt:lpstr>
      <vt:lpstr>Conda and Anaconda</vt:lpstr>
      <vt:lpstr>Conda and Anaconda</vt:lpstr>
      <vt:lpstr>Virtual Environments</vt:lpstr>
      <vt:lpstr>Virtual Environments</vt:lpstr>
      <vt:lpstr>Conda and Anaconda</vt:lpstr>
      <vt:lpstr>Conda and Anaconda</vt:lpstr>
      <vt:lpstr>Conda and Anaconda</vt:lpstr>
      <vt:lpstr>Conda and Anaconda</vt:lpstr>
      <vt:lpstr>Conda and Anaconda</vt:lpstr>
      <vt:lpstr>Conda and Anaconda</vt:lpstr>
      <vt:lpstr>Conda and Anaconda</vt:lpstr>
      <vt:lpstr>Conda and Anaconda</vt:lpstr>
      <vt:lpstr>Conda and Anaconda</vt:lpstr>
      <vt:lpstr>Conda and Anaconda</vt:lpstr>
      <vt:lpstr>Conda and Anaconda</vt:lpstr>
      <vt:lpstr>Conda and Anaconda</vt:lpstr>
      <vt:lpstr>Conda and Anaconda</vt:lpstr>
      <vt:lpstr>Conda and Anaconda</vt:lpstr>
      <vt:lpstr>Conda and Anaconda</vt:lpstr>
      <vt:lpstr>Now what?</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Bruno Quint</dc:creator>
  <cp:lastModifiedBy>Bruno Quint</cp:lastModifiedBy>
  <cp:revision>533</cp:revision>
  <cp:lastPrinted>2019-04-16T18:59:30Z</cp:lastPrinted>
  <dcterms:created xsi:type="dcterms:W3CDTF">2015-09-26T21:55:49Z</dcterms:created>
  <dcterms:modified xsi:type="dcterms:W3CDTF">2019-04-16T18:59:33Z</dcterms:modified>
</cp:coreProperties>
</file>